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70" r:id="rId5"/>
    <p:sldId id="271" r:id="rId6"/>
    <p:sldId id="279" r:id="rId7"/>
    <p:sldId id="282" r:id="rId8"/>
    <p:sldId id="283" r:id="rId9"/>
    <p:sldId id="272" r:id="rId10"/>
    <p:sldId id="273" r:id="rId11"/>
    <p:sldId id="274" r:id="rId12"/>
    <p:sldId id="286" r:id="rId13"/>
    <p:sldId id="275" r:id="rId14"/>
    <p:sldId id="284" r:id="rId15"/>
    <p:sldId id="276" r:id="rId16"/>
    <p:sldId id="277" r:id="rId17"/>
    <p:sldId id="278" r:id="rId18"/>
    <p:sldId id="28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562"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5/24/2012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5/24/2012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5/24/2012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A94F25-4EFD-44FD-9CF2-D4008F3A4187}" type="datetimeFigureOut">
              <a:rPr lang="en-US" smtClean="0"/>
              <a:pPr/>
              <a:t>5/24/2012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A94F25-4EFD-44FD-9CF2-D4008F3A4187}" type="datetimeFigureOut">
              <a:rPr lang="en-US" smtClean="0"/>
              <a:pPr/>
              <a:t>5/24/2012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1A94F25-4EFD-44FD-9CF2-D4008F3A4187}" type="datetimeFigureOut">
              <a:rPr lang="en-US" smtClean="0"/>
              <a:pPr/>
              <a:t>5/24/2012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1A94F25-4EFD-44FD-9CF2-D4008F3A4187}" type="datetimeFigureOut">
              <a:rPr lang="en-US" smtClean="0"/>
              <a:pPr/>
              <a:t>5/24/2012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A94F25-4EFD-44FD-9CF2-D4008F3A4187}" type="datetimeFigureOut">
              <a:rPr lang="en-US" smtClean="0"/>
              <a:pPr/>
              <a:t>5/24/2012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A94F25-4EFD-44FD-9CF2-D4008F3A4187}" type="datetimeFigureOut">
              <a:rPr lang="en-US" smtClean="0"/>
              <a:pPr/>
              <a:t>5/24/2012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94F25-4EFD-44FD-9CF2-D4008F3A4187}" type="datetimeFigureOut">
              <a:rPr lang="en-US" smtClean="0"/>
              <a:pPr/>
              <a:t>5/24/2012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A94F25-4EFD-44FD-9CF2-D4008F3A4187}" type="datetimeFigureOut">
              <a:rPr lang="en-US" smtClean="0"/>
              <a:pPr/>
              <a:t>5/24/2012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E0AF74-0FAA-401C-B9A6-C573EBC5180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A94F25-4EFD-44FD-9CF2-D4008F3A4187}" type="datetimeFigureOut">
              <a:rPr lang="en-US" smtClean="0"/>
              <a:pPr/>
              <a:t>5/24/2012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E0AF74-0FAA-401C-B9A6-C573EBC5180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28800"/>
            <a:ext cx="7772400" cy="1470025"/>
          </a:xfrm>
        </p:spPr>
        <p:txBody>
          <a:bodyPr>
            <a:normAutofit fontScale="90000"/>
          </a:bodyPr>
          <a:lstStyle/>
          <a:p>
            <a:r>
              <a:rPr lang="en-US" dirty="0" smtClean="0"/>
              <a:t>Consumption calculations</a:t>
            </a:r>
            <a:br>
              <a:rPr lang="en-US" dirty="0" smtClean="0"/>
            </a:br>
            <a:r>
              <a:rPr lang="en-US" dirty="0" smtClean="0"/>
              <a:t> with real </a:t>
            </a:r>
            <a:r>
              <a:rPr lang="en-US" dirty="0" smtClean="0"/>
              <a:t>data</a:t>
            </a:r>
            <a:r>
              <a:rPr lang="en-US" dirty="0" smtClean="0"/>
              <a:t> </a:t>
            </a:r>
            <a:r>
              <a:rPr lang="en-US" dirty="0" smtClean="0">
                <a:solidFill>
                  <a:srgbClr val="C00000"/>
                </a:solidFill>
              </a:rPr>
              <a:t>– CORRECTED VERSION (CORRECTIONS IN RED)</a:t>
            </a:r>
            <a:endParaRPr lang="en-US" dirty="0">
              <a:solidFill>
                <a:srgbClr val="C00000"/>
              </a:solidFill>
            </a:endParaRPr>
          </a:p>
        </p:txBody>
      </p:sp>
      <p:sp>
        <p:nvSpPr>
          <p:cNvPr id="3" name="Subtitle 2"/>
          <p:cNvSpPr>
            <a:spLocks noGrp="1"/>
          </p:cNvSpPr>
          <p:nvPr>
            <p:ph type="subTitle" idx="1"/>
          </p:nvPr>
        </p:nvSpPr>
        <p:spPr/>
        <p:txBody>
          <a:bodyPr>
            <a:normAutofit fontScale="70000" lnSpcReduction="20000"/>
          </a:bodyPr>
          <a:lstStyle/>
          <a:p>
            <a:r>
              <a:rPr lang="en-US" dirty="0" smtClean="0"/>
              <a:t>Gretchen </a:t>
            </a:r>
            <a:r>
              <a:rPr lang="en-US" dirty="0" err="1" smtClean="0"/>
              <a:t>Donehower</a:t>
            </a:r>
            <a:endParaRPr lang="en-US" dirty="0" smtClean="0"/>
          </a:p>
          <a:p>
            <a:r>
              <a:rPr lang="en-US" dirty="0" smtClean="0"/>
              <a:t>Day 3, Session 2, NTA Time Use and Gender Workshop</a:t>
            </a:r>
          </a:p>
          <a:p>
            <a:r>
              <a:rPr lang="en-US" dirty="0" smtClean="0"/>
              <a:t>Wednesday, May 23, 2012</a:t>
            </a:r>
          </a:p>
          <a:p>
            <a:r>
              <a:rPr lang="en-US" dirty="0" smtClean="0"/>
              <a:t>Institute for Labor, Science and Social Affairs (ILSSA)</a:t>
            </a:r>
          </a:p>
          <a:p>
            <a:r>
              <a:rPr lang="en-US" dirty="0" smtClean="0"/>
              <a:t>Hanoi, Vietnam</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Merge with population data and calculate aggregate matrix</a:t>
            </a:r>
            <a:endParaRPr lang="en-US" dirty="0"/>
          </a:p>
        </p:txBody>
      </p:sp>
      <p:sp>
        <p:nvSpPr>
          <p:cNvPr id="3" name="Content Placeholder 2"/>
          <p:cNvSpPr>
            <a:spLocks noGrp="1"/>
          </p:cNvSpPr>
          <p:nvPr>
            <p:ph idx="1"/>
          </p:nvPr>
        </p:nvSpPr>
        <p:spPr>
          <a:xfrm>
            <a:off x="457200" y="1600200"/>
            <a:ext cx="8229600" cy="4953000"/>
          </a:xfrm>
        </p:spPr>
        <p:txBody>
          <a:bodyPr>
            <a:normAutofit fontScale="25000" lnSpcReduction="20000"/>
          </a:bodyPr>
          <a:lstStyle/>
          <a:p>
            <a:r>
              <a:rPr lang="en-US" sz="9600" dirty="0" smtClean="0"/>
              <a:t>Make sure population data has same age and sex variables as average producer matrix first.  Then:</a:t>
            </a:r>
          </a:p>
          <a:p>
            <a:pPr>
              <a:buNone/>
            </a:pPr>
            <a:endParaRPr lang="en-US" dirty="0" smtClean="0"/>
          </a:p>
          <a:p>
            <a:pPr>
              <a:buNone/>
            </a:pPr>
            <a:r>
              <a:rPr lang="en-US" sz="6200" dirty="0" smtClean="0"/>
              <a:t>sort sex age</a:t>
            </a:r>
          </a:p>
          <a:p>
            <a:pPr>
              <a:buNone/>
            </a:pPr>
            <a:r>
              <a:rPr lang="en-US" sz="6200" dirty="0" smtClean="0"/>
              <a:t>merge sex age using population</a:t>
            </a:r>
          </a:p>
          <a:p>
            <a:pPr>
              <a:buNone/>
            </a:pPr>
            <a:r>
              <a:rPr lang="en-US" sz="6200" dirty="0" smtClean="0"/>
              <a:t>drop _merge</a:t>
            </a:r>
          </a:p>
          <a:p>
            <a:pPr>
              <a:buNone/>
            </a:pPr>
            <a:r>
              <a:rPr lang="en-US" sz="6200" dirty="0" err="1" smtClean="0"/>
              <a:t>foreach</a:t>
            </a:r>
            <a:r>
              <a:rPr lang="en-US" sz="6200" dirty="0" smtClean="0"/>
              <a:t> </a:t>
            </a:r>
            <a:r>
              <a:rPr lang="en-US" sz="6200" dirty="0" err="1" smtClean="0"/>
              <a:t>sss</a:t>
            </a:r>
            <a:r>
              <a:rPr lang="en-US" sz="6200" dirty="0" smtClean="0"/>
              <a:t> in 1 2 {</a:t>
            </a:r>
          </a:p>
          <a:p>
            <a:pPr>
              <a:buNone/>
            </a:pPr>
            <a:r>
              <a:rPr lang="en-US" sz="6200" dirty="0" smtClean="0"/>
              <a:t>  </a:t>
            </a:r>
            <a:r>
              <a:rPr lang="en-US" sz="6200" dirty="0" err="1" smtClean="0"/>
              <a:t>foreach</a:t>
            </a:r>
            <a:r>
              <a:rPr lang="en-US" sz="6200" dirty="0" smtClean="0"/>
              <a:t> </a:t>
            </a:r>
            <a:r>
              <a:rPr lang="en-US" sz="6200" dirty="0" err="1" smtClean="0"/>
              <a:t>aaa</a:t>
            </a:r>
            <a:r>
              <a:rPr lang="en-US" sz="6200" dirty="0" smtClean="0"/>
              <a:t> of </a:t>
            </a:r>
            <a:r>
              <a:rPr lang="en-US" sz="6200" dirty="0" err="1" smtClean="0"/>
              <a:t>numlist</a:t>
            </a:r>
            <a:r>
              <a:rPr lang="en-US" sz="6200" dirty="0" smtClean="0"/>
              <a:t> 0(1)80 85 {</a:t>
            </a:r>
          </a:p>
          <a:p>
            <a:pPr>
              <a:buNone/>
            </a:pPr>
            <a:r>
              <a:rPr lang="en-US" sz="6200" dirty="0" smtClean="0"/>
              <a:t>    </a:t>
            </a:r>
            <a:r>
              <a:rPr lang="en-US" sz="6200" dirty="0" err="1" smtClean="0"/>
              <a:t>foreach</a:t>
            </a:r>
            <a:r>
              <a:rPr lang="en-US" sz="6200" dirty="0" smtClean="0"/>
              <a:t> </a:t>
            </a:r>
            <a:r>
              <a:rPr lang="en-US" sz="6200" dirty="0" err="1" smtClean="0"/>
              <a:t>vvv</a:t>
            </a:r>
            <a:r>
              <a:rPr lang="en-US" sz="6200" dirty="0" smtClean="0"/>
              <a:t> in clean </a:t>
            </a:r>
            <a:r>
              <a:rPr lang="en-US" sz="6200" dirty="0" err="1" smtClean="0"/>
              <a:t>laund</a:t>
            </a:r>
            <a:r>
              <a:rPr lang="en-US" sz="6200" dirty="0" smtClean="0"/>
              <a:t> cook </a:t>
            </a:r>
            <a:r>
              <a:rPr lang="en-US" sz="6200" dirty="0" err="1" smtClean="0"/>
              <a:t>hhmaint</a:t>
            </a:r>
            <a:r>
              <a:rPr lang="en-US" sz="6200" dirty="0" smtClean="0"/>
              <a:t> </a:t>
            </a:r>
            <a:r>
              <a:rPr lang="en-US" sz="6200" dirty="0" err="1" smtClean="0"/>
              <a:t>lawngar</a:t>
            </a:r>
            <a:r>
              <a:rPr lang="en-US" sz="6200" dirty="0" smtClean="0"/>
              <a:t> </a:t>
            </a:r>
            <a:r>
              <a:rPr lang="en-US" sz="6200" dirty="0" err="1" smtClean="0"/>
              <a:t>hhmgmt</a:t>
            </a:r>
            <a:r>
              <a:rPr lang="en-US" sz="6200" dirty="0" smtClean="0"/>
              <a:t> </a:t>
            </a:r>
            <a:r>
              <a:rPr lang="en-US" sz="6200" dirty="0" err="1" smtClean="0"/>
              <a:t>petcare</a:t>
            </a:r>
            <a:r>
              <a:rPr lang="en-US" sz="6200" dirty="0" smtClean="0"/>
              <a:t> </a:t>
            </a:r>
            <a:r>
              <a:rPr lang="en-US" sz="6200" dirty="0" err="1" smtClean="0"/>
              <a:t>purch</a:t>
            </a:r>
            <a:r>
              <a:rPr lang="en-US" sz="6200" dirty="0" smtClean="0"/>
              <a:t> </a:t>
            </a:r>
            <a:r>
              <a:rPr lang="en-US" sz="6200" dirty="0" err="1" smtClean="0"/>
              <a:t>trav</a:t>
            </a:r>
            <a:r>
              <a:rPr lang="en-US" sz="6200" dirty="0" smtClean="0"/>
              <a:t> </a:t>
            </a:r>
            <a:r>
              <a:rPr lang="en-US" sz="6200" dirty="0" err="1" smtClean="0"/>
              <a:t>chcarehh</a:t>
            </a:r>
            <a:r>
              <a:rPr lang="en-US" sz="6200" dirty="0" smtClean="0"/>
              <a:t> </a:t>
            </a:r>
            <a:r>
              <a:rPr lang="en-US" sz="6200" dirty="0" err="1" smtClean="0"/>
              <a:t>adultcarehh</a:t>
            </a:r>
            <a:r>
              <a:rPr lang="en-US" sz="6200" dirty="0" smtClean="0"/>
              <a:t> {</a:t>
            </a:r>
          </a:p>
          <a:p>
            <a:pPr>
              <a:buNone/>
            </a:pPr>
            <a:r>
              <a:rPr lang="en-US" sz="6200" dirty="0" smtClean="0"/>
              <a:t>      capture replace `</a:t>
            </a:r>
            <a:r>
              <a:rPr lang="en-US" sz="6200" dirty="0" err="1" smtClean="0"/>
              <a:t>vvv'_</a:t>
            </a:r>
            <a:r>
              <a:rPr lang="en-US" sz="6200" dirty="0" err="1" smtClean="0"/>
              <a:t>cons_</a:t>
            </a:r>
            <a:r>
              <a:rPr lang="en-US" sz="8000" dirty="0" err="1" smtClean="0">
                <a:solidFill>
                  <a:srgbClr val="C00000"/>
                </a:solidFill>
              </a:rPr>
              <a:t>sex`sss’_age`aaa</a:t>
            </a:r>
            <a:r>
              <a:rPr lang="en-US" sz="8000" dirty="0" smtClean="0">
                <a:solidFill>
                  <a:srgbClr val="C00000"/>
                </a:solidFill>
              </a:rPr>
              <a:t>’</a:t>
            </a:r>
            <a:r>
              <a:rPr lang="en-US" sz="6200" dirty="0" smtClean="0"/>
              <a:t>= </a:t>
            </a:r>
            <a:r>
              <a:rPr lang="en-US" sz="6200" dirty="0" smtClean="0"/>
              <a:t>`</a:t>
            </a:r>
            <a:r>
              <a:rPr lang="en-US" sz="6200" dirty="0" err="1" smtClean="0"/>
              <a:t>vvv'_</a:t>
            </a:r>
            <a:r>
              <a:rPr lang="en-US" sz="6200" dirty="0" err="1" smtClean="0"/>
              <a:t>cons_</a:t>
            </a:r>
            <a:r>
              <a:rPr lang="en-US" sz="8000" dirty="0" err="1" smtClean="0">
                <a:solidFill>
                  <a:srgbClr val="C00000"/>
                </a:solidFill>
              </a:rPr>
              <a:t>sex`sss’_age`aaa</a:t>
            </a:r>
            <a:r>
              <a:rPr lang="en-US" sz="8000" dirty="0" smtClean="0">
                <a:solidFill>
                  <a:srgbClr val="C00000"/>
                </a:solidFill>
              </a:rPr>
              <a:t>’</a:t>
            </a:r>
            <a:r>
              <a:rPr lang="en-US" sz="6200" dirty="0" smtClean="0"/>
              <a:t>*</a:t>
            </a:r>
            <a:r>
              <a:rPr lang="en-US" sz="6200" dirty="0" smtClean="0"/>
              <a:t>pop/1000000</a:t>
            </a:r>
          </a:p>
          <a:p>
            <a:pPr>
              <a:buNone/>
            </a:pPr>
            <a:r>
              <a:rPr lang="en-US" sz="6200" dirty="0" smtClean="0"/>
              <a:t>    }</a:t>
            </a:r>
          </a:p>
          <a:p>
            <a:pPr>
              <a:buNone/>
            </a:pPr>
            <a:r>
              <a:rPr lang="en-US" sz="6200" dirty="0" smtClean="0"/>
              <a:t>  }</a:t>
            </a:r>
          </a:p>
          <a:p>
            <a:pPr>
              <a:buNone/>
            </a:pPr>
            <a:r>
              <a:rPr lang="en-US" sz="6200" dirty="0" smtClean="0"/>
              <a:t>}</a:t>
            </a:r>
          </a:p>
          <a:p>
            <a:pPr>
              <a:buNone/>
            </a:pPr>
            <a:r>
              <a:rPr lang="en-US" sz="6200" dirty="0" err="1" smtClean="0"/>
              <a:t>foreach</a:t>
            </a:r>
            <a:r>
              <a:rPr lang="en-US" sz="6200" dirty="0" smtClean="0"/>
              <a:t> </a:t>
            </a:r>
            <a:r>
              <a:rPr lang="en-US" sz="6200" dirty="0" err="1" smtClean="0"/>
              <a:t>vvv</a:t>
            </a:r>
            <a:r>
              <a:rPr lang="en-US" sz="6200" dirty="0" smtClean="0"/>
              <a:t> in </a:t>
            </a:r>
            <a:r>
              <a:rPr lang="en-US" sz="6200" dirty="0" err="1" smtClean="0"/>
              <a:t>chcarenhh</a:t>
            </a:r>
            <a:r>
              <a:rPr lang="en-US" sz="6200" dirty="0" smtClean="0"/>
              <a:t> </a:t>
            </a:r>
            <a:r>
              <a:rPr lang="en-US" sz="6200" dirty="0" err="1" smtClean="0"/>
              <a:t>adultcarenhh</a:t>
            </a:r>
            <a:r>
              <a:rPr lang="en-US" sz="6200" dirty="0" smtClean="0"/>
              <a:t> volunteer {</a:t>
            </a:r>
          </a:p>
          <a:p>
            <a:pPr>
              <a:buNone/>
            </a:pPr>
            <a:r>
              <a:rPr lang="en-US" sz="6200" dirty="0" smtClean="0"/>
              <a:t>  replace `</a:t>
            </a:r>
            <a:r>
              <a:rPr lang="en-US" sz="6200" dirty="0" err="1" smtClean="0"/>
              <a:t>vvv'_cons_age_unk</a:t>
            </a:r>
            <a:r>
              <a:rPr lang="en-US" sz="6200" dirty="0" smtClean="0"/>
              <a:t>=`</a:t>
            </a:r>
            <a:r>
              <a:rPr lang="en-US" sz="6200" dirty="0" err="1" smtClean="0"/>
              <a:t>vvv'_cons_age_unk</a:t>
            </a:r>
            <a:r>
              <a:rPr lang="en-US" sz="6200" dirty="0" smtClean="0"/>
              <a:t>*pop/1000000</a:t>
            </a:r>
          </a:p>
          <a:p>
            <a:pPr>
              <a:buNone/>
            </a:pPr>
            <a:r>
              <a:rPr lang="en-US" sz="6200" dirty="0" smtClean="0"/>
              <a:t>}</a:t>
            </a:r>
          </a:p>
          <a:p>
            <a:pPr>
              <a:buNone/>
            </a:pPr>
            <a:endParaRPr lang="en-US" dirty="0" smtClean="0"/>
          </a:p>
          <a:p>
            <a:pPr>
              <a:buNone/>
            </a:pPr>
            <a:r>
              <a:rPr lang="en-US" sz="9600" dirty="0" smtClean="0"/>
              <a:t>Note: “capture” tells </a:t>
            </a:r>
            <a:r>
              <a:rPr lang="en-US" sz="9600" dirty="0" err="1" smtClean="0"/>
              <a:t>Stata</a:t>
            </a:r>
            <a:r>
              <a:rPr lang="en-US" sz="9600" dirty="0" smtClean="0"/>
              <a:t> not stop the loop if it can’t find one of the variables called.  (Not all age variables were made for all activities.)</a:t>
            </a:r>
            <a:endParaRPr lang="en-US" sz="9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 Down Columns, Transpose and Make Age and Sex Variables</a:t>
            </a:r>
            <a:endParaRPr lang="en-US" dirty="0"/>
          </a:p>
        </p:txBody>
      </p:sp>
      <p:sp>
        <p:nvSpPr>
          <p:cNvPr id="3" name="Content Placeholder 2"/>
          <p:cNvSpPr>
            <a:spLocks noGrp="1"/>
          </p:cNvSpPr>
          <p:nvPr>
            <p:ph idx="1"/>
          </p:nvPr>
        </p:nvSpPr>
        <p:spPr>
          <a:xfrm>
            <a:off x="457200" y="1600200"/>
            <a:ext cx="8229600" cy="5257800"/>
          </a:xfrm>
        </p:spPr>
        <p:txBody>
          <a:bodyPr>
            <a:normAutofit fontScale="25000" lnSpcReduction="20000"/>
          </a:bodyPr>
          <a:lstStyle/>
          <a:p>
            <a:r>
              <a:rPr lang="en-US" sz="8000" dirty="0" smtClean="0"/>
              <a:t>Transpose exchanges rows for columns.  We want this so we can merge with the population data again.</a:t>
            </a:r>
          </a:p>
          <a:p>
            <a:pPr>
              <a:buNone/>
            </a:pPr>
            <a:endParaRPr lang="en-US" dirty="0" smtClean="0"/>
          </a:p>
          <a:p>
            <a:pPr>
              <a:buNone/>
            </a:pPr>
            <a:r>
              <a:rPr lang="en-US" sz="7400" dirty="0" smtClean="0"/>
              <a:t>collapse (sum) *_cons_*, fast </a:t>
            </a:r>
          </a:p>
          <a:p>
            <a:pPr>
              <a:buNone/>
            </a:pPr>
            <a:r>
              <a:rPr lang="en-US" sz="7400" dirty="0" err="1" smtClean="0"/>
              <a:t>xpose</a:t>
            </a:r>
            <a:r>
              <a:rPr lang="en-US" sz="7400" dirty="0" smtClean="0"/>
              <a:t>, clear </a:t>
            </a:r>
            <a:r>
              <a:rPr lang="en-US" sz="7400" dirty="0" err="1" smtClean="0"/>
              <a:t>varname</a:t>
            </a:r>
            <a:endParaRPr lang="en-US" sz="7400" dirty="0" smtClean="0"/>
          </a:p>
          <a:p>
            <a:pPr>
              <a:buNone/>
            </a:pPr>
            <a:r>
              <a:rPr lang="en-US" sz="7400" dirty="0" smtClean="0">
                <a:solidFill>
                  <a:srgbClr val="C00000"/>
                </a:solidFill>
              </a:rPr>
              <a:t>gen activity=</a:t>
            </a:r>
            <a:r>
              <a:rPr lang="en-US" sz="7400" dirty="0" err="1" smtClean="0">
                <a:solidFill>
                  <a:srgbClr val="C00000"/>
                </a:solidFill>
              </a:rPr>
              <a:t>substr</a:t>
            </a:r>
            <a:r>
              <a:rPr lang="en-US" sz="7400" dirty="0" smtClean="0">
                <a:solidFill>
                  <a:srgbClr val="C00000"/>
                </a:solidFill>
              </a:rPr>
              <a:t>(_varname,1,strpos(_</a:t>
            </a:r>
            <a:r>
              <a:rPr lang="en-US" sz="7400" dirty="0" err="1" smtClean="0">
                <a:solidFill>
                  <a:srgbClr val="C00000"/>
                </a:solidFill>
              </a:rPr>
              <a:t>varname</a:t>
            </a:r>
            <a:r>
              <a:rPr lang="en-US" sz="7400" dirty="0" smtClean="0">
                <a:solidFill>
                  <a:srgbClr val="C00000"/>
                </a:solidFill>
              </a:rPr>
              <a:t>,"_")-1)</a:t>
            </a:r>
          </a:p>
          <a:p>
            <a:pPr>
              <a:buNone/>
            </a:pPr>
            <a:r>
              <a:rPr lang="en-US" sz="7400" dirty="0" smtClean="0">
                <a:solidFill>
                  <a:srgbClr val="C00000"/>
                </a:solidFill>
              </a:rPr>
              <a:t>gen sex=</a:t>
            </a:r>
            <a:r>
              <a:rPr lang="en-US" sz="7400" dirty="0" err="1" smtClean="0">
                <a:solidFill>
                  <a:srgbClr val="C00000"/>
                </a:solidFill>
              </a:rPr>
              <a:t>substr</a:t>
            </a:r>
            <a:r>
              <a:rPr lang="en-US" sz="7400" dirty="0" smtClean="0">
                <a:solidFill>
                  <a:srgbClr val="C00000"/>
                </a:solidFill>
              </a:rPr>
              <a:t>(_</a:t>
            </a:r>
            <a:r>
              <a:rPr lang="en-US" sz="7400" dirty="0" err="1" smtClean="0">
                <a:solidFill>
                  <a:srgbClr val="C00000"/>
                </a:solidFill>
              </a:rPr>
              <a:t>varname,length</a:t>
            </a:r>
            <a:r>
              <a:rPr lang="en-US" sz="7400" dirty="0" smtClean="0">
                <a:solidFill>
                  <a:srgbClr val="C00000"/>
                </a:solidFill>
              </a:rPr>
              <a:t>(activity)+10,1)</a:t>
            </a:r>
          </a:p>
          <a:p>
            <a:pPr>
              <a:buNone/>
            </a:pPr>
            <a:r>
              <a:rPr lang="en-US" sz="7400" dirty="0" smtClean="0">
                <a:solidFill>
                  <a:srgbClr val="C00000"/>
                </a:solidFill>
              </a:rPr>
              <a:t>gen </a:t>
            </a:r>
            <a:r>
              <a:rPr lang="en-US" sz="7400" dirty="0" err="1" smtClean="0">
                <a:solidFill>
                  <a:srgbClr val="C00000"/>
                </a:solidFill>
              </a:rPr>
              <a:t>agefinder</a:t>
            </a:r>
            <a:r>
              <a:rPr lang="en-US" sz="7400" dirty="0" smtClean="0">
                <a:solidFill>
                  <a:srgbClr val="C00000"/>
                </a:solidFill>
              </a:rPr>
              <a:t>=</a:t>
            </a:r>
            <a:r>
              <a:rPr lang="en-US" sz="7400" dirty="0" err="1" smtClean="0">
                <a:solidFill>
                  <a:srgbClr val="C00000"/>
                </a:solidFill>
              </a:rPr>
              <a:t>strpos</a:t>
            </a:r>
            <a:r>
              <a:rPr lang="en-US" sz="7400" dirty="0" smtClean="0">
                <a:solidFill>
                  <a:srgbClr val="C00000"/>
                </a:solidFill>
              </a:rPr>
              <a:t>(_</a:t>
            </a:r>
            <a:r>
              <a:rPr lang="en-US" sz="7400" dirty="0" err="1" smtClean="0">
                <a:solidFill>
                  <a:srgbClr val="C00000"/>
                </a:solidFill>
              </a:rPr>
              <a:t>varname,"age</a:t>
            </a:r>
            <a:r>
              <a:rPr lang="en-US" sz="7400" dirty="0" smtClean="0">
                <a:solidFill>
                  <a:srgbClr val="C00000"/>
                </a:solidFill>
              </a:rPr>
              <a:t>")</a:t>
            </a:r>
          </a:p>
          <a:p>
            <a:pPr>
              <a:buNone/>
            </a:pPr>
            <a:r>
              <a:rPr lang="en-US" sz="7400" dirty="0" smtClean="0">
                <a:solidFill>
                  <a:srgbClr val="C00000"/>
                </a:solidFill>
              </a:rPr>
              <a:t>gen </a:t>
            </a:r>
            <a:r>
              <a:rPr lang="en-US" sz="7400" dirty="0" err="1" smtClean="0">
                <a:solidFill>
                  <a:srgbClr val="C00000"/>
                </a:solidFill>
              </a:rPr>
              <a:t>totlength</a:t>
            </a:r>
            <a:r>
              <a:rPr lang="en-US" sz="7400" dirty="0" smtClean="0">
                <a:solidFill>
                  <a:srgbClr val="C00000"/>
                </a:solidFill>
              </a:rPr>
              <a:t>=length(_</a:t>
            </a:r>
            <a:r>
              <a:rPr lang="en-US" sz="7400" dirty="0" err="1" smtClean="0">
                <a:solidFill>
                  <a:srgbClr val="C00000"/>
                </a:solidFill>
              </a:rPr>
              <a:t>varname</a:t>
            </a:r>
            <a:r>
              <a:rPr lang="en-US" sz="7400" dirty="0" smtClean="0">
                <a:solidFill>
                  <a:srgbClr val="C00000"/>
                </a:solidFill>
              </a:rPr>
              <a:t>)</a:t>
            </a:r>
          </a:p>
          <a:p>
            <a:pPr>
              <a:buNone/>
            </a:pPr>
            <a:r>
              <a:rPr lang="en-US" sz="7400" dirty="0" smtClean="0">
                <a:solidFill>
                  <a:srgbClr val="C00000"/>
                </a:solidFill>
              </a:rPr>
              <a:t>gen age=</a:t>
            </a:r>
            <a:r>
              <a:rPr lang="en-US" sz="7400" dirty="0" err="1" smtClean="0">
                <a:solidFill>
                  <a:srgbClr val="C00000"/>
                </a:solidFill>
              </a:rPr>
              <a:t>substr</a:t>
            </a:r>
            <a:r>
              <a:rPr lang="en-US" sz="7400" dirty="0" smtClean="0">
                <a:solidFill>
                  <a:srgbClr val="C00000"/>
                </a:solidFill>
              </a:rPr>
              <a:t>(_varname,agefinder+3,agefinder+4-totlength)</a:t>
            </a:r>
          </a:p>
          <a:p>
            <a:pPr>
              <a:buNone/>
            </a:pPr>
            <a:r>
              <a:rPr lang="en-US" sz="7400" dirty="0" smtClean="0">
                <a:solidFill>
                  <a:srgbClr val="C00000"/>
                </a:solidFill>
              </a:rPr>
              <a:t>replace age=</a:t>
            </a:r>
            <a:r>
              <a:rPr lang="en-US" sz="7400" dirty="0" err="1" smtClean="0">
                <a:solidFill>
                  <a:srgbClr val="C00000"/>
                </a:solidFill>
              </a:rPr>
              <a:t>substr</a:t>
            </a:r>
            <a:r>
              <a:rPr lang="en-US" sz="7400" dirty="0" smtClean="0">
                <a:solidFill>
                  <a:srgbClr val="C00000"/>
                </a:solidFill>
              </a:rPr>
              <a:t>(_varname,agefinder+3,2) if age==""</a:t>
            </a:r>
          </a:p>
          <a:p>
            <a:pPr>
              <a:buNone/>
            </a:pPr>
            <a:r>
              <a:rPr lang="en-US" sz="7400" dirty="0" smtClean="0">
                <a:solidFill>
                  <a:srgbClr val="C00000"/>
                </a:solidFill>
              </a:rPr>
              <a:t>replace sex=" " if age=="_u"</a:t>
            </a:r>
          </a:p>
          <a:p>
            <a:pPr>
              <a:buNone/>
            </a:pPr>
            <a:r>
              <a:rPr lang="en-US" sz="7400" dirty="0" smtClean="0">
                <a:solidFill>
                  <a:srgbClr val="C00000"/>
                </a:solidFill>
              </a:rPr>
              <a:t>replace age=" " if age=="_u"</a:t>
            </a:r>
          </a:p>
          <a:p>
            <a:pPr>
              <a:buNone/>
            </a:pPr>
            <a:r>
              <a:rPr lang="en-US" sz="7400" dirty="0" err="1" smtClean="0">
                <a:solidFill>
                  <a:srgbClr val="C00000"/>
                </a:solidFill>
              </a:rPr>
              <a:t>destring</a:t>
            </a:r>
            <a:r>
              <a:rPr lang="en-US" sz="7400" dirty="0" smtClean="0">
                <a:solidFill>
                  <a:srgbClr val="C00000"/>
                </a:solidFill>
              </a:rPr>
              <a:t> age sex, replace</a:t>
            </a:r>
          </a:p>
          <a:p>
            <a:pPr>
              <a:buNone/>
            </a:pPr>
            <a:endParaRPr lang="en-US" sz="7400" dirty="0" smtClean="0">
              <a:solidFill>
                <a:srgbClr val="C00000"/>
              </a:solidFill>
            </a:endParaRPr>
          </a:p>
          <a:p>
            <a:pPr>
              <a:buNone/>
            </a:pPr>
            <a:r>
              <a:rPr lang="en-US" sz="7400" dirty="0" smtClean="0">
                <a:solidFill>
                  <a:srgbClr val="C00000"/>
                </a:solidFill>
              </a:rPr>
              <a:t>/* CAUTION: MAKE SURE THAT THE VARIABLES AGE, SEX, AND ACTIVITY ARE CORRECT BEFORE RUNNING THE NEXT COMMAND! */</a:t>
            </a:r>
            <a:endParaRPr lang="en-US" sz="7400" dirty="0" smtClean="0">
              <a:solidFill>
                <a:srgbClr val="C00000"/>
              </a:solidFill>
            </a:endParaRPr>
          </a:p>
          <a:p>
            <a:pPr>
              <a:buNone/>
            </a:pPr>
            <a:r>
              <a:rPr lang="en-US" sz="7400" dirty="0" smtClean="0">
                <a:solidFill>
                  <a:srgbClr val="C00000"/>
                </a:solidFill>
              </a:rPr>
              <a:t>drop _</a:t>
            </a:r>
            <a:r>
              <a:rPr lang="en-US" sz="7400" dirty="0" err="1" smtClean="0">
                <a:solidFill>
                  <a:srgbClr val="C00000"/>
                </a:solidFill>
              </a:rPr>
              <a:t>varname</a:t>
            </a:r>
            <a:r>
              <a:rPr lang="en-US" sz="7400" dirty="0" smtClean="0">
                <a:solidFill>
                  <a:srgbClr val="C00000"/>
                </a:solidFill>
              </a:rPr>
              <a:t> </a:t>
            </a:r>
            <a:r>
              <a:rPr lang="en-US" sz="7400" dirty="0" err="1" smtClean="0">
                <a:solidFill>
                  <a:srgbClr val="C00000"/>
                </a:solidFill>
              </a:rPr>
              <a:t>agefinder</a:t>
            </a:r>
            <a:r>
              <a:rPr lang="en-US" sz="7400" dirty="0" smtClean="0">
                <a:solidFill>
                  <a:srgbClr val="C00000"/>
                </a:solidFill>
              </a:rPr>
              <a:t> </a:t>
            </a:r>
            <a:r>
              <a:rPr lang="en-US" sz="7400" dirty="0" err="1" smtClean="0">
                <a:solidFill>
                  <a:srgbClr val="C00000"/>
                </a:solidFill>
              </a:rPr>
              <a:t>totlength</a:t>
            </a:r>
            <a:endParaRPr lang="en-US" sz="7400" dirty="0" smtClean="0">
              <a:solidFill>
                <a:srgbClr val="C000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C00000"/>
                </a:solidFill>
              </a:rPr>
              <a:t>The thing I forgot</a:t>
            </a:r>
            <a:endParaRPr lang="en-US"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End </a:t>
            </a:r>
            <a:r>
              <a:rPr lang="en-US" dirty="0" smtClean="0"/>
              <a:t>up with four variables: age, sex, activity, v1 (“v1” is the name </a:t>
            </a:r>
            <a:r>
              <a:rPr lang="en-US" dirty="0" err="1" smtClean="0"/>
              <a:t>stata</a:t>
            </a:r>
            <a:r>
              <a:rPr lang="en-US" dirty="0" smtClean="0"/>
              <a:t> gave to my aggregate values after the “</a:t>
            </a:r>
            <a:r>
              <a:rPr lang="en-US" dirty="0" err="1" smtClean="0"/>
              <a:t>xpose</a:t>
            </a:r>
            <a:r>
              <a:rPr lang="en-US" dirty="0" smtClean="0"/>
              <a:t>” command</a:t>
            </a:r>
            <a:r>
              <a:rPr lang="en-US" dirty="0" smtClean="0"/>
              <a:t>)</a:t>
            </a:r>
          </a:p>
          <a:p>
            <a:r>
              <a:rPr lang="en-US" dirty="0" smtClean="0">
                <a:solidFill>
                  <a:srgbClr val="C00000"/>
                </a:solidFill>
              </a:rPr>
              <a:t>`</a:t>
            </a:r>
            <a:r>
              <a:rPr lang="en-US" dirty="0" err="1" smtClean="0">
                <a:solidFill>
                  <a:srgbClr val="C00000"/>
                </a:solidFill>
              </a:rPr>
              <a:t>hhproduction</a:t>
            </a:r>
            <a:r>
              <a:rPr lang="en-US" dirty="0" smtClean="0">
                <a:solidFill>
                  <a:srgbClr val="C00000"/>
                </a:solidFill>
              </a:rPr>
              <a:t>’ below is a list of activity variables</a:t>
            </a:r>
            <a:endParaRPr lang="en-US" dirty="0" smtClean="0">
              <a:solidFill>
                <a:srgbClr val="C00000"/>
              </a:solidFill>
            </a:endParaRPr>
          </a:p>
          <a:p>
            <a:pPr>
              <a:buNone/>
            </a:pPr>
            <a:endParaRPr lang="en-US" dirty="0" smtClean="0">
              <a:solidFill>
                <a:srgbClr val="C00000"/>
              </a:solidFill>
            </a:endParaRPr>
          </a:p>
          <a:p>
            <a:pPr>
              <a:buNone/>
            </a:pPr>
            <a:r>
              <a:rPr lang="en-US" dirty="0" smtClean="0">
                <a:solidFill>
                  <a:srgbClr val="C00000"/>
                </a:solidFill>
              </a:rPr>
              <a:t>reshape wide v1, </a:t>
            </a:r>
            <a:r>
              <a:rPr lang="en-US" dirty="0" err="1" smtClean="0">
                <a:solidFill>
                  <a:srgbClr val="C00000"/>
                </a:solidFill>
              </a:rPr>
              <a:t>i</a:t>
            </a:r>
            <a:r>
              <a:rPr lang="en-US" dirty="0" smtClean="0">
                <a:solidFill>
                  <a:srgbClr val="C00000"/>
                </a:solidFill>
              </a:rPr>
              <a:t>(age sex) j(activity) string</a:t>
            </a:r>
          </a:p>
          <a:p>
            <a:pPr>
              <a:buNone/>
            </a:pPr>
            <a:r>
              <a:rPr lang="en-US" dirty="0" err="1" smtClean="0">
                <a:solidFill>
                  <a:srgbClr val="C00000"/>
                </a:solidFill>
              </a:rPr>
              <a:t>foreach</a:t>
            </a:r>
            <a:r>
              <a:rPr lang="en-US" dirty="0" smtClean="0">
                <a:solidFill>
                  <a:srgbClr val="C00000"/>
                </a:solidFill>
              </a:rPr>
              <a:t> </a:t>
            </a:r>
            <a:r>
              <a:rPr lang="en-US" dirty="0" err="1" smtClean="0">
                <a:solidFill>
                  <a:srgbClr val="C00000"/>
                </a:solidFill>
              </a:rPr>
              <a:t>vvv</a:t>
            </a:r>
            <a:r>
              <a:rPr lang="en-US" dirty="0" smtClean="0">
                <a:solidFill>
                  <a:srgbClr val="C00000"/>
                </a:solidFill>
              </a:rPr>
              <a:t> in `</a:t>
            </a:r>
            <a:r>
              <a:rPr lang="en-US" dirty="0" err="1" smtClean="0">
                <a:solidFill>
                  <a:srgbClr val="C00000"/>
                </a:solidFill>
              </a:rPr>
              <a:t>hhproduction</a:t>
            </a:r>
            <a:r>
              <a:rPr lang="en-US" dirty="0" smtClean="0">
                <a:solidFill>
                  <a:srgbClr val="C00000"/>
                </a:solidFill>
              </a:rPr>
              <a:t>' {</a:t>
            </a:r>
          </a:p>
          <a:p>
            <a:pPr>
              <a:buNone/>
            </a:pPr>
            <a:r>
              <a:rPr lang="en-US" dirty="0" smtClean="0">
                <a:solidFill>
                  <a:srgbClr val="C00000"/>
                </a:solidFill>
              </a:rPr>
              <a:t>  rename v1`vvv' `</a:t>
            </a:r>
            <a:r>
              <a:rPr lang="en-US" dirty="0" err="1" smtClean="0">
                <a:solidFill>
                  <a:srgbClr val="C00000"/>
                </a:solidFill>
              </a:rPr>
              <a:t>vvv</a:t>
            </a:r>
            <a:r>
              <a:rPr lang="en-US" dirty="0" smtClean="0">
                <a:solidFill>
                  <a:srgbClr val="C00000"/>
                </a:solidFill>
              </a:rPr>
              <a:t>'</a:t>
            </a:r>
          </a:p>
          <a:p>
            <a:pPr>
              <a:buNone/>
            </a:pPr>
            <a:r>
              <a:rPr lang="en-US" dirty="0" smtClean="0">
                <a:solidFill>
                  <a:srgbClr val="C00000"/>
                </a:solidFill>
              </a:rPr>
              <a:t>}</a:t>
            </a:r>
          </a:p>
          <a:p>
            <a:pPr>
              <a:buNone/>
            </a:pPr>
            <a:endParaRPr lang="en-US"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Merge with Population and Distribute Non-household Care [1]</a:t>
            </a:r>
            <a:endParaRPr lang="en-US" dirty="0"/>
          </a:p>
        </p:txBody>
      </p:sp>
      <p:sp>
        <p:nvSpPr>
          <p:cNvPr id="3" name="Content Placeholder 2"/>
          <p:cNvSpPr>
            <a:spLocks noGrp="1"/>
          </p:cNvSpPr>
          <p:nvPr>
            <p:ph idx="1"/>
          </p:nvPr>
        </p:nvSpPr>
        <p:spPr>
          <a:xfrm>
            <a:off x="457200" y="1600200"/>
            <a:ext cx="8229600" cy="5257800"/>
          </a:xfrm>
        </p:spPr>
        <p:txBody>
          <a:bodyPr>
            <a:noAutofit/>
          </a:bodyPr>
          <a:lstStyle/>
          <a:p>
            <a:r>
              <a:rPr lang="en-US" sz="1600" dirty="0" smtClean="0"/>
              <a:t>Merge with population data (same as before computing aggregate by producers):</a:t>
            </a:r>
          </a:p>
          <a:p>
            <a:pPr>
              <a:buNone/>
            </a:pPr>
            <a:endParaRPr lang="en-US" sz="800" dirty="0" smtClean="0"/>
          </a:p>
          <a:p>
            <a:pPr>
              <a:buNone/>
            </a:pPr>
            <a:r>
              <a:rPr lang="en-US" sz="1600" dirty="0" smtClean="0"/>
              <a:t>sort sex age</a:t>
            </a:r>
          </a:p>
          <a:p>
            <a:pPr>
              <a:buNone/>
            </a:pPr>
            <a:r>
              <a:rPr lang="en-US" sz="1600" dirty="0" smtClean="0"/>
              <a:t>merge sex age using population data</a:t>
            </a:r>
          </a:p>
          <a:p>
            <a:pPr>
              <a:buNone/>
            </a:pPr>
            <a:r>
              <a:rPr lang="en-US" sz="1600" dirty="0" smtClean="0"/>
              <a:t>drop _merge</a:t>
            </a:r>
          </a:p>
          <a:p>
            <a:pPr>
              <a:buNone/>
            </a:pPr>
            <a:endParaRPr lang="en-US" sz="800" dirty="0" smtClean="0"/>
          </a:p>
          <a:p>
            <a:r>
              <a:rPr lang="en-US" sz="1600" dirty="0" smtClean="0"/>
              <a:t>Generate variables that give the age distributions appropriate for distributing non-household care:</a:t>
            </a:r>
          </a:p>
          <a:p>
            <a:pPr>
              <a:buNone/>
            </a:pPr>
            <a:endParaRPr lang="en-US" sz="800" dirty="0" smtClean="0"/>
          </a:p>
          <a:p>
            <a:pPr>
              <a:buNone/>
            </a:pPr>
            <a:r>
              <a:rPr lang="en-US" sz="1600" dirty="0" smtClean="0"/>
              <a:t>gen child=(age&lt;18)*pop</a:t>
            </a:r>
          </a:p>
          <a:p>
            <a:pPr>
              <a:buNone/>
            </a:pPr>
            <a:r>
              <a:rPr lang="en-US" sz="1600" dirty="0" smtClean="0"/>
              <a:t>gen adult=(age&gt;=18)*pop</a:t>
            </a:r>
          </a:p>
          <a:p>
            <a:pPr>
              <a:buNone/>
            </a:pPr>
            <a:r>
              <a:rPr lang="en-US" sz="1600" dirty="0" smtClean="0"/>
              <a:t>gen all=pop</a:t>
            </a:r>
          </a:p>
          <a:p>
            <a:pPr>
              <a:buNone/>
            </a:pPr>
            <a:r>
              <a:rPr lang="en-US" sz="1600" dirty="0" err="1" smtClean="0"/>
              <a:t>foreach</a:t>
            </a:r>
            <a:r>
              <a:rPr lang="en-US" sz="1600" dirty="0" smtClean="0"/>
              <a:t> </a:t>
            </a:r>
            <a:r>
              <a:rPr lang="en-US" sz="1600" dirty="0" err="1" smtClean="0"/>
              <a:t>vvv</a:t>
            </a:r>
            <a:r>
              <a:rPr lang="en-US" sz="1600" dirty="0" smtClean="0"/>
              <a:t> in child adult all {</a:t>
            </a:r>
          </a:p>
          <a:p>
            <a:pPr>
              <a:buNone/>
            </a:pPr>
            <a:r>
              <a:rPr lang="en-US" sz="1600" dirty="0" smtClean="0"/>
              <a:t>  </a:t>
            </a:r>
            <a:r>
              <a:rPr lang="en-US" sz="1600" dirty="0" err="1" smtClean="0"/>
              <a:t>egen</a:t>
            </a:r>
            <a:r>
              <a:rPr lang="en-US" sz="1600" dirty="0" smtClean="0"/>
              <a:t> </a:t>
            </a:r>
            <a:r>
              <a:rPr lang="en-US" sz="1600" dirty="0" err="1" smtClean="0"/>
              <a:t>num`vvv</a:t>
            </a:r>
            <a:r>
              <a:rPr lang="en-US" sz="1600" dirty="0" smtClean="0"/>
              <a:t>'=sum(`</a:t>
            </a:r>
            <a:r>
              <a:rPr lang="en-US" sz="1600" dirty="0" err="1" smtClean="0"/>
              <a:t>vvv</a:t>
            </a:r>
            <a:r>
              <a:rPr lang="en-US" sz="1600" dirty="0" smtClean="0"/>
              <a:t>')</a:t>
            </a:r>
          </a:p>
          <a:p>
            <a:pPr>
              <a:buNone/>
            </a:pPr>
            <a:r>
              <a:rPr lang="en-US" sz="1600" dirty="0" smtClean="0"/>
              <a:t>}</a:t>
            </a:r>
          </a:p>
          <a:p>
            <a:pPr>
              <a:buNone/>
            </a:pPr>
            <a:endParaRPr lang="en-US" sz="800" dirty="0" smtClean="0"/>
          </a:p>
          <a:p>
            <a:r>
              <a:rPr lang="en-US" sz="1600" dirty="0" smtClean="0"/>
              <a:t>Generate variables that give total amount of non-household care to be distributed:</a:t>
            </a:r>
          </a:p>
          <a:p>
            <a:pPr>
              <a:buNone/>
            </a:pPr>
            <a:endParaRPr lang="en-US" sz="800" dirty="0" smtClean="0"/>
          </a:p>
          <a:p>
            <a:pPr>
              <a:buNone/>
            </a:pPr>
            <a:r>
              <a:rPr lang="en-US" sz="1600" dirty="0" err="1" smtClean="0"/>
              <a:t>foreach</a:t>
            </a:r>
            <a:r>
              <a:rPr lang="en-US" sz="1600" dirty="0" smtClean="0"/>
              <a:t> </a:t>
            </a:r>
            <a:r>
              <a:rPr lang="en-US" sz="1600" dirty="0" err="1" smtClean="0"/>
              <a:t>vvv</a:t>
            </a:r>
            <a:r>
              <a:rPr lang="en-US" sz="1600" dirty="0" smtClean="0"/>
              <a:t> in </a:t>
            </a:r>
            <a:r>
              <a:rPr lang="en-US" sz="1600" dirty="0" err="1" smtClean="0"/>
              <a:t>chcarenhh</a:t>
            </a:r>
            <a:r>
              <a:rPr lang="en-US" sz="1600" dirty="0" smtClean="0"/>
              <a:t> </a:t>
            </a:r>
            <a:r>
              <a:rPr lang="en-US" sz="1600" dirty="0" err="1" smtClean="0"/>
              <a:t>adultcarenhh</a:t>
            </a:r>
            <a:r>
              <a:rPr lang="en-US" sz="1600" dirty="0" smtClean="0"/>
              <a:t> volunteer {</a:t>
            </a:r>
          </a:p>
          <a:p>
            <a:pPr>
              <a:buNone/>
            </a:pPr>
            <a:r>
              <a:rPr lang="en-US" sz="1600" dirty="0" smtClean="0"/>
              <a:t>  </a:t>
            </a:r>
            <a:r>
              <a:rPr lang="en-US" sz="1600" dirty="0" err="1" smtClean="0"/>
              <a:t>egen</a:t>
            </a:r>
            <a:r>
              <a:rPr lang="en-US" sz="1600" dirty="0" smtClean="0"/>
              <a:t> </a:t>
            </a:r>
            <a:r>
              <a:rPr lang="en-US" sz="1600" dirty="0" err="1" smtClean="0"/>
              <a:t>tot`vvv</a:t>
            </a:r>
            <a:r>
              <a:rPr lang="en-US" sz="1600" dirty="0" smtClean="0"/>
              <a:t>'=sum(`</a:t>
            </a:r>
            <a:r>
              <a:rPr lang="en-US" sz="1600" dirty="0" err="1" smtClean="0"/>
              <a:t>vvv</a:t>
            </a:r>
            <a:r>
              <a:rPr lang="en-US" sz="1600" dirty="0" smtClean="0"/>
              <a:t>')</a:t>
            </a:r>
          </a:p>
          <a:p>
            <a:pPr>
              <a:buNone/>
            </a:pPr>
            <a:r>
              <a:rPr lang="en-US" sz="1600" dirty="0" smtClean="0"/>
              <a:t>}</a:t>
            </a: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Merge with Population and Distribute Non-household Care [2]</a:t>
            </a:r>
            <a:endParaRPr lang="en-US" dirty="0"/>
          </a:p>
        </p:txBody>
      </p:sp>
      <p:sp>
        <p:nvSpPr>
          <p:cNvPr id="3" name="Content Placeholder 2"/>
          <p:cNvSpPr>
            <a:spLocks noGrp="1"/>
          </p:cNvSpPr>
          <p:nvPr>
            <p:ph idx="1"/>
          </p:nvPr>
        </p:nvSpPr>
        <p:spPr>
          <a:xfrm>
            <a:off x="457200" y="1600200"/>
            <a:ext cx="8229600" cy="5257800"/>
          </a:xfrm>
        </p:spPr>
        <p:txBody>
          <a:bodyPr>
            <a:noAutofit/>
          </a:bodyPr>
          <a:lstStyle/>
          <a:p>
            <a:r>
              <a:rPr lang="en-US" sz="2400" dirty="0" smtClean="0"/>
              <a:t>Total childcare variable is sum of household childcare plus fraction of total non-household childcare:</a:t>
            </a:r>
          </a:p>
          <a:p>
            <a:pPr>
              <a:buNone/>
            </a:pPr>
            <a:endParaRPr lang="en-US" sz="2000" dirty="0" smtClean="0"/>
          </a:p>
          <a:p>
            <a:pPr>
              <a:buNone/>
            </a:pPr>
            <a:r>
              <a:rPr lang="en-US" sz="2000" dirty="0" smtClean="0"/>
              <a:t>gen childcare=</a:t>
            </a:r>
            <a:r>
              <a:rPr lang="en-US" sz="2000" dirty="0" err="1" smtClean="0"/>
              <a:t>childcarehh</a:t>
            </a:r>
            <a:r>
              <a:rPr lang="en-US" sz="2000" dirty="0" smtClean="0"/>
              <a:t> + </a:t>
            </a:r>
            <a:r>
              <a:rPr lang="en-US" sz="2000" dirty="0" err="1" smtClean="0"/>
              <a:t>totchildcarenhh</a:t>
            </a:r>
            <a:r>
              <a:rPr lang="en-US" sz="2000" dirty="0" smtClean="0"/>
              <a:t> * (child/</a:t>
            </a:r>
            <a:r>
              <a:rPr lang="en-US" sz="2000" dirty="0" err="1" smtClean="0"/>
              <a:t>numchild</a:t>
            </a:r>
            <a:r>
              <a:rPr lang="en-US" sz="2000" dirty="0" smtClean="0"/>
              <a:t>)</a:t>
            </a:r>
          </a:p>
          <a:p>
            <a:pPr>
              <a:buNone/>
            </a:pPr>
            <a:endParaRPr lang="en-US" sz="2000" dirty="0" smtClean="0"/>
          </a:p>
          <a:p>
            <a:r>
              <a:rPr lang="en-US" sz="2400" dirty="0" smtClean="0"/>
              <a:t>Total </a:t>
            </a:r>
            <a:r>
              <a:rPr lang="en-US" sz="2400" dirty="0" err="1" smtClean="0"/>
              <a:t>adultcare</a:t>
            </a:r>
            <a:r>
              <a:rPr lang="en-US" sz="2400" dirty="0" smtClean="0"/>
              <a:t> variable is sum of household </a:t>
            </a:r>
            <a:r>
              <a:rPr lang="en-US" sz="2400" dirty="0" err="1" smtClean="0"/>
              <a:t>adultcare</a:t>
            </a:r>
            <a:r>
              <a:rPr lang="en-US" sz="2400" dirty="0" smtClean="0"/>
              <a:t> plus fraction of total non-household </a:t>
            </a:r>
            <a:r>
              <a:rPr lang="en-US" sz="2400" dirty="0" err="1" smtClean="0"/>
              <a:t>adultcare</a:t>
            </a:r>
            <a:r>
              <a:rPr lang="en-US" sz="2400" dirty="0" smtClean="0"/>
              <a:t>.  If volunteering will have the same imputed wage as </a:t>
            </a:r>
            <a:r>
              <a:rPr lang="en-US" sz="2400" dirty="0" err="1" smtClean="0"/>
              <a:t>adultcare</a:t>
            </a:r>
            <a:r>
              <a:rPr lang="en-US" sz="2400" dirty="0" smtClean="0"/>
              <a:t>, can combine them:</a:t>
            </a:r>
          </a:p>
          <a:p>
            <a:pPr>
              <a:buNone/>
            </a:pPr>
            <a:endParaRPr lang="en-US" sz="2000" dirty="0" smtClean="0"/>
          </a:p>
          <a:p>
            <a:pPr>
              <a:buNone/>
            </a:pPr>
            <a:r>
              <a:rPr lang="en-US" sz="2000" dirty="0" smtClean="0"/>
              <a:t>gen </a:t>
            </a:r>
            <a:r>
              <a:rPr lang="en-US" sz="2000" dirty="0" err="1" smtClean="0"/>
              <a:t>adultcare</a:t>
            </a:r>
            <a:r>
              <a:rPr lang="en-US" sz="2000" dirty="0" smtClean="0"/>
              <a:t>=</a:t>
            </a:r>
            <a:r>
              <a:rPr lang="en-US" sz="2000" dirty="0" err="1" smtClean="0"/>
              <a:t>adultcarehh</a:t>
            </a:r>
            <a:r>
              <a:rPr lang="en-US" sz="2000" dirty="0" smtClean="0"/>
              <a:t> + </a:t>
            </a:r>
            <a:r>
              <a:rPr lang="en-US" sz="2000" dirty="0" err="1" smtClean="0"/>
              <a:t>totadultcarenhh</a:t>
            </a:r>
            <a:r>
              <a:rPr lang="en-US" sz="2000" dirty="0" smtClean="0"/>
              <a:t> * (adult/</a:t>
            </a:r>
            <a:r>
              <a:rPr lang="en-US" sz="2000" dirty="0" err="1" smtClean="0"/>
              <a:t>numadult</a:t>
            </a:r>
            <a:r>
              <a:rPr lang="en-US" sz="2000" dirty="0" smtClean="0"/>
              <a:t>) + </a:t>
            </a:r>
            <a:r>
              <a:rPr lang="en-US" sz="2000" dirty="0" err="1" smtClean="0"/>
              <a:t>totvolunteer</a:t>
            </a:r>
            <a:r>
              <a:rPr lang="en-US" sz="2000" dirty="0" smtClean="0"/>
              <a:t> *(all/</a:t>
            </a:r>
            <a:r>
              <a:rPr lang="en-US" sz="2000" dirty="0" err="1" smtClean="0"/>
              <a:t>numall</a:t>
            </a:r>
            <a:r>
              <a:rPr lang="en-US" sz="2000" dirty="0" smtClean="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Divide by Population for Per Capita Consumption</a:t>
            </a:r>
            <a:endParaRPr lang="en-US" dirty="0"/>
          </a:p>
        </p:txBody>
      </p:sp>
      <p:sp>
        <p:nvSpPr>
          <p:cNvPr id="3" name="Content Placeholder 2"/>
          <p:cNvSpPr>
            <a:spLocks noGrp="1"/>
          </p:cNvSpPr>
          <p:nvPr>
            <p:ph idx="1"/>
          </p:nvPr>
        </p:nvSpPr>
        <p:spPr/>
        <p:txBody>
          <a:bodyPr>
            <a:normAutofit lnSpcReduction="10000"/>
          </a:bodyPr>
          <a:lstStyle/>
          <a:p>
            <a:pPr>
              <a:buNone/>
            </a:pPr>
            <a:r>
              <a:rPr lang="en-US" dirty="0" err="1" smtClean="0"/>
              <a:t>foreach</a:t>
            </a:r>
            <a:r>
              <a:rPr lang="en-US" dirty="0" smtClean="0"/>
              <a:t> </a:t>
            </a:r>
            <a:r>
              <a:rPr lang="en-US" dirty="0" err="1" smtClean="0"/>
              <a:t>vvv</a:t>
            </a:r>
            <a:r>
              <a:rPr lang="en-US" dirty="0" smtClean="0"/>
              <a:t> in clean cook </a:t>
            </a:r>
            <a:r>
              <a:rPr lang="en-US" dirty="0" err="1" smtClean="0"/>
              <a:t>hhmaint</a:t>
            </a:r>
            <a:r>
              <a:rPr lang="en-US" dirty="0" smtClean="0"/>
              <a:t> </a:t>
            </a:r>
            <a:r>
              <a:rPr lang="en-US" dirty="0" err="1" smtClean="0"/>
              <a:t>hhmgmt</a:t>
            </a:r>
            <a:r>
              <a:rPr lang="en-US" dirty="0" smtClean="0"/>
              <a:t> </a:t>
            </a:r>
            <a:r>
              <a:rPr lang="en-US" dirty="0" err="1" smtClean="0"/>
              <a:t>laund</a:t>
            </a:r>
            <a:r>
              <a:rPr lang="en-US" dirty="0" smtClean="0"/>
              <a:t> </a:t>
            </a:r>
            <a:r>
              <a:rPr lang="en-US" dirty="0" err="1" smtClean="0"/>
              <a:t>lawngar</a:t>
            </a:r>
            <a:r>
              <a:rPr lang="en-US" dirty="0" smtClean="0"/>
              <a:t> </a:t>
            </a:r>
            <a:r>
              <a:rPr lang="en-US" dirty="0" err="1" smtClean="0"/>
              <a:t>petcare</a:t>
            </a:r>
            <a:r>
              <a:rPr lang="en-US" dirty="0" smtClean="0"/>
              <a:t> </a:t>
            </a:r>
            <a:r>
              <a:rPr lang="en-US" dirty="0" err="1" smtClean="0"/>
              <a:t>purch</a:t>
            </a:r>
            <a:r>
              <a:rPr lang="en-US" dirty="0" smtClean="0"/>
              <a:t> </a:t>
            </a:r>
            <a:r>
              <a:rPr lang="en-US" dirty="0" err="1" smtClean="0"/>
              <a:t>trav</a:t>
            </a:r>
            <a:r>
              <a:rPr lang="en-US" dirty="0" smtClean="0"/>
              <a:t> childcare </a:t>
            </a:r>
            <a:r>
              <a:rPr lang="en-US" dirty="0" err="1" smtClean="0"/>
              <a:t>adultcare</a:t>
            </a:r>
            <a:r>
              <a:rPr lang="en-US" dirty="0" smtClean="0"/>
              <a:t> {</a:t>
            </a:r>
          </a:p>
          <a:p>
            <a:pPr>
              <a:buNone/>
            </a:pPr>
            <a:r>
              <a:rPr lang="en-US" dirty="0" smtClean="0"/>
              <a:t>      replace `</a:t>
            </a:r>
            <a:r>
              <a:rPr lang="en-US" dirty="0" err="1" smtClean="0"/>
              <a:t>vvv</a:t>
            </a:r>
            <a:r>
              <a:rPr lang="en-US" dirty="0" smtClean="0"/>
              <a:t>'=`</a:t>
            </a:r>
            <a:r>
              <a:rPr lang="en-US" dirty="0" err="1" smtClean="0"/>
              <a:t>vvv</a:t>
            </a:r>
            <a:r>
              <a:rPr lang="en-US" dirty="0" smtClean="0"/>
              <a:t>'/(pop/1000000)</a:t>
            </a:r>
          </a:p>
          <a:p>
            <a:pPr>
              <a:buNone/>
            </a:pPr>
            <a:r>
              <a:rPr lang="en-US" dirty="0" smtClean="0"/>
              <a:t>}</a:t>
            </a:r>
          </a:p>
          <a:p>
            <a:pPr>
              <a:buNone/>
            </a:pPr>
            <a:endParaRPr lang="en-US" dirty="0" smtClean="0"/>
          </a:p>
          <a:p>
            <a:r>
              <a:rPr lang="en-US" dirty="0" smtClean="0"/>
              <a:t>This data is in time units.  Multiply by imputed wages and adjustment factors to change into money units.</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to check that calculations are correct</a:t>
            </a:r>
            <a:endParaRPr lang="en-US" dirty="0"/>
          </a:p>
        </p:txBody>
      </p:sp>
      <p:sp>
        <p:nvSpPr>
          <p:cNvPr id="3" name="Content Placeholder 2"/>
          <p:cNvSpPr>
            <a:spLocks noGrp="1"/>
          </p:cNvSpPr>
          <p:nvPr>
            <p:ph idx="1"/>
          </p:nvPr>
        </p:nvSpPr>
        <p:spPr/>
        <p:txBody>
          <a:bodyPr>
            <a:normAutofit/>
          </a:bodyPr>
          <a:lstStyle/>
          <a:p>
            <a:r>
              <a:rPr lang="en-US" dirty="0" smtClean="0"/>
              <a:t>Look at production and consumption for each activity.  Do they look reasonable?</a:t>
            </a:r>
          </a:p>
          <a:p>
            <a:pPr lvl="1"/>
            <a:r>
              <a:rPr lang="en-US" dirty="0" smtClean="0"/>
              <a:t>Is childcare only being consumed by children? Adult care only by adults?</a:t>
            </a:r>
          </a:p>
          <a:p>
            <a:pPr lvl="1"/>
            <a:r>
              <a:rPr lang="en-US" dirty="0" smtClean="0"/>
              <a:t>Is consumption of general household activities reasonably smooth?</a:t>
            </a:r>
          </a:p>
          <a:p>
            <a:r>
              <a:rPr lang="en-US" dirty="0" smtClean="0"/>
              <a:t>Does aggregate consumption equal aggregate production for each type of activity?</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Tests</a:t>
            </a:r>
            <a:endParaRPr lang="en-US" dirty="0"/>
          </a:p>
        </p:txBody>
      </p:sp>
      <p:sp>
        <p:nvSpPr>
          <p:cNvPr id="3" name="Content Placeholder 2"/>
          <p:cNvSpPr>
            <a:spLocks noGrp="1"/>
          </p:cNvSpPr>
          <p:nvPr>
            <p:ph idx="1"/>
          </p:nvPr>
        </p:nvSpPr>
        <p:spPr>
          <a:xfrm>
            <a:off x="457200" y="1600200"/>
            <a:ext cx="8229600" cy="4953000"/>
          </a:xfrm>
        </p:spPr>
        <p:txBody>
          <a:bodyPr>
            <a:normAutofit fontScale="85000" lnSpcReduction="20000"/>
          </a:bodyPr>
          <a:lstStyle/>
          <a:p>
            <a:r>
              <a:rPr lang="en-US" dirty="0" smtClean="0"/>
              <a:t>Run consumption program after any alternative methods you use for production</a:t>
            </a:r>
          </a:p>
          <a:p>
            <a:pPr lvl="1"/>
            <a:r>
              <a:rPr lang="en-US" dirty="0" smtClean="0"/>
              <a:t>Change imputed wages</a:t>
            </a:r>
          </a:p>
          <a:p>
            <a:pPr lvl="1"/>
            <a:r>
              <a:rPr lang="en-US" dirty="0" smtClean="0"/>
              <a:t>Include or exclude multiple activities</a:t>
            </a:r>
          </a:p>
          <a:p>
            <a:pPr lvl="1"/>
            <a:r>
              <a:rPr lang="en-US" dirty="0" smtClean="0"/>
              <a:t>etc.</a:t>
            </a:r>
          </a:p>
          <a:p>
            <a:r>
              <a:rPr lang="en-US" dirty="0" smtClean="0"/>
              <a:t>Run consumption program with alternative allocations if that is relevant in your context</a:t>
            </a:r>
          </a:p>
          <a:p>
            <a:pPr lvl="1"/>
            <a:r>
              <a:rPr lang="en-US" dirty="0" smtClean="0"/>
              <a:t>Examples:</a:t>
            </a:r>
          </a:p>
          <a:p>
            <a:pPr lvl="2"/>
            <a:r>
              <a:rPr lang="en-US" dirty="0" smtClean="0"/>
              <a:t>Make up a scenario of “son preference” for childcare</a:t>
            </a:r>
          </a:p>
          <a:p>
            <a:pPr lvl="2"/>
            <a:r>
              <a:rPr lang="en-US" dirty="0" smtClean="0"/>
              <a:t>Change allocation of time spent cooking if you think that males are given preference for food</a:t>
            </a:r>
          </a:p>
          <a:p>
            <a:r>
              <a:rPr lang="en-US" dirty="0" smtClean="0"/>
              <a:t>Sensitivity testing comparing a gender bias scenario with a no-bias scenario could be its own research project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 Session</a:t>
            </a:r>
            <a:endParaRPr lang="en-US" dirty="0"/>
          </a:p>
        </p:txBody>
      </p:sp>
      <p:sp>
        <p:nvSpPr>
          <p:cNvPr id="3" name="Content Placeholder 2"/>
          <p:cNvSpPr>
            <a:spLocks noGrp="1"/>
          </p:cNvSpPr>
          <p:nvPr>
            <p:ph idx="1"/>
          </p:nvPr>
        </p:nvSpPr>
        <p:spPr/>
        <p:txBody>
          <a:bodyPr/>
          <a:lstStyle/>
          <a:p>
            <a:r>
              <a:rPr lang="en-US" dirty="0" smtClean="0"/>
              <a:t>Start programming consumption algorithm!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57200" y="1600200"/>
            <a:ext cx="8229600" cy="4953000"/>
          </a:xfrm>
        </p:spPr>
        <p:txBody>
          <a:bodyPr>
            <a:normAutofit fontScale="92500"/>
          </a:bodyPr>
          <a:lstStyle/>
          <a:p>
            <a:pPr marL="514350" indent="-514350">
              <a:buFont typeface="+mj-lt"/>
              <a:buAutoNum type="arabicPeriod"/>
            </a:pPr>
            <a:r>
              <a:rPr lang="en-US" dirty="0" smtClean="0"/>
              <a:t>One note of caution about gender implications of consumption allocation assumptions</a:t>
            </a:r>
          </a:p>
          <a:p>
            <a:pPr marL="514350" indent="-514350">
              <a:buFont typeface="+mj-lt"/>
              <a:buAutoNum type="arabicPeriod"/>
            </a:pPr>
            <a:r>
              <a:rPr lang="en-US" dirty="0" smtClean="0"/>
              <a:t>Arranging data to start the calculations</a:t>
            </a:r>
          </a:p>
          <a:p>
            <a:pPr marL="514350" indent="-514350">
              <a:buFont typeface="+mj-lt"/>
              <a:buAutoNum type="arabicPeriod"/>
            </a:pPr>
            <a:r>
              <a:rPr lang="en-US" dirty="0" smtClean="0"/>
              <a:t>Sample code fragments that can be modified based on your own time use survey</a:t>
            </a:r>
          </a:p>
          <a:p>
            <a:pPr marL="914400" lvl="1" indent="-514350"/>
            <a:r>
              <a:rPr lang="en-US" dirty="0" smtClean="0"/>
              <a:t>Use of this code is COMPLETELY optional.  There are many ways to program this algorithm.  Write your programs the way you think best.</a:t>
            </a:r>
          </a:p>
          <a:p>
            <a:pPr marL="514350" indent="-514350">
              <a:buFont typeface="+mj-lt"/>
              <a:buAutoNum type="arabicPeriod"/>
            </a:pPr>
            <a:r>
              <a:rPr lang="en-US" dirty="0" smtClean="0"/>
              <a:t>How to check your results</a:t>
            </a:r>
          </a:p>
          <a:p>
            <a:pPr marL="514350" indent="-514350">
              <a:buFont typeface="+mj-lt"/>
              <a:buAutoNum type="arabicPeriod"/>
            </a:pPr>
            <a:r>
              <a:rPr lang="en-US" dirty="0" smtClean="0"/>
              <a:t>Sensitivity tests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of caution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Our allocation assumptions are equal for males and females</a:t>
            </a:r>
          </a:p>
          <a:p>
            <a:pPr lvl="1"/>
            <a:r>
              <a:rPr lang="en-US" dirty="0" smtClean="0"/>
              <a:t>So, the only way males and females can differ is through household structure (e.g. if households with only baby girls have greater average production of childcare, baby girls will look like they have higher consumption of care than baby boys)</a:t>
            </a:r>
          </a:p>
          <a:p>
            <a:r>
              <a:rPr lang="en-US" dirty="0" smtClean="0"/>
              <a:t>In contexts with heavy “son preference,” this may be a very bad assumption!  </a:t>
            </a:r>
          </a:p>
          <a:p>
            <a:pPr lvl="1"/>
            <a:r>
              <a:rPr lang="en-US" dirty="0" smtClean="0"/>
              <a:t>Do some sensitivity tests trying an allocation of childcare or other activities to girls of x% and boys (1-x%)</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Arranging data to start the calculations</a:t>
            </a:r>
            <a:endParaRPr lang="en-US" dirty="0"/>
          </a:p>
        </p:txBody>
      </p:sp>
      <p:sp>
        <p:nvSpPr>
          <p:cNvPr id="3" name="Content Placeholder 2"/>
          <p:cNvSpPr>
            <a:spLocks noGrp="1"/>
          </p:cNvSpPr>
          <p:nvPr>
            <p:ph idx="1"/>
          </p:nvPr>
        </p:nvSpPr>
        <p:spPr>
          <a:xfrm>
            <a:off x="457200" y="1600200"/>
            <a:ext cx="8229600" cy="4800600"/>
          </a:xfrm>
        </p:spPr>
        <p:txBody>
          <a:bodyPr>
            <a:normAutofit fontScale="85000" lnSpcReduction="20000"/>
          </a:bodyPr>
          <a:lstStyle/>
          <a:p>
            <a:r>
              <a:rPr lang="en-US" dirty="0" smtClean="0"/>
              <a:t>Time use survey data should be arranged as in the simplified example spreadsheet</a:t>
            </a:r>
          </a:p>
          <a:p>
            <a:pPr lvl="1"/>
            <a:r>
              <a:rPr lang="en-US" dirty="0" smtClean="0"/>
              <a:t>One line for each </a:t>
            </a:r>
            <a:r>
              <a:rPr lang="en-US" dirty="0" err="1" smtClean="0"/>
              <a:t>hh</a:t>
            </a:r>
            <a:r>
              <a:rPr lang="en-US" dirty="0" smtClean="0"/>
              <a:t> member (time use respondents and non-respondents together)</a:t>
            </a:r>
          </a:p>
          <a:p>
            <a:pPr lvl="1"/>
            <a:r>
              <a:rPr lang="en-US" dirty="0" smtClean="0"/>
              <a:t>Includes variables for the </a:t>
            </a:r>
            <a:r>
              <a:rPr lang="en-US" dirty="0" err="1" smtClean="0"/>
              <a:t>hh</a:t>
            </a:r>
            <a:r>
              <a:rPr lang="en-US" dirty="0" smtClean="0"/>
              <a:t> production activities performed by any time use respondents </a:t>
            </a:r>
          </a:p>
          <a:p>
            <a:pPr lvl="2"/>
            <a:r>
              <a:rPr lang="en-US" dirty="0" smtClean="0"/>
              <a:t>Can be in money or time units </a:t>
            </a:r>
          </a:p>
          <a:p>
            <a:pPr lvl="2"/>
            <a:r>
              <a:rPr lang="en-US" dirty="0" smtClean="0"/>
              <a:t>Time produced should be listed on same row as the person who produced it; non-producers should have zeros</a:t>
            </a:r>
          </a:p>
          <a:p>
            <a:pPr lvl="1"/>
            <a:r>
              <a:rPr lang="en-US" dirty="0" smtClean="0"/>
              <a:t>Survey weight variable for time respondents (if available)</a:t>
            </a:r>
          </a:p>
          <a:p>
            <a:pPr lvl="1"/>
            <a:r>
              <a:rPr lang="en-US" dirty="0" smtClean="0"/>
              <a:t>Could use the survey data before you “collapse” to age- and sex-means to calculate the production age profiles</a:t>
            </a:r>
          </a:p>
          <a:p>
            <a:r>
              <a:rPr lang="en-US" dirty="0" smtClean="0"/>
              <a:t>Also need total population counts by age and sex</a:t>
            </a:r>
          </a:p>
          <a:p>
            <a:pPr lvl="1"/>
            <a:r>
              <a:rPr lang="en-US" dirty="0" smtClean="0"/>
              <a:t>Sort by age and sex for later merge with time use data</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Impute age of consumption [1]</a:t>
            </a:r>
            <a:endParaRPr lang="en-US" dirty="0"/>
          </a:p>
        </p:txBody>
      </p:sp>
      <p:sp>
        <p:nvSpPr>
          <p:cNvPr id="3" name="Content Placeholder 2"/>
          <p:cNvSpPr>
            <a:spLocks noGrp="1"/>
          </p:cNvSpPr>
          <p:nvPr>
            <p:ph idx="1"/>
          </p:nvPr>
        </p:nvSpPr>
        <p:spPr>
          <a:xfrm>
            <a:off x="457200" y="1371600"/>
            <a:ext cx="8229600" cy="5486400"/>
          </a:xfrm>
        </p:spPr>
        <p:txBody>
          <a:bodyPr>
            <a:normAutofit lnSpcReduction="10000"/>
          </a:bodyPr>
          <a:lstStyle/>
          <a:p>
            <a:r>
              <a:rPr lang="en-US" dirty="0" smtClean="0"/>
              <a:t>First generate variables that count up number of persons in the household of each sex and age, for each of the possible target age groups.  Example:</a:t>
            </a:r>
            <a:endParaRPr lang="en-US" sz="1500" dirty="0" smtClean="0"/>
          </a:p>
          <a:p>
            <a:pPr>
              <a:buNone/>
            </a:pPr>
            <a:endParaRPr lang="en-US" sz="1500" dirty="0" smtClean="0"/>
          </a:p>
          <a:p>
            <a:pPr>
              <a:buNone/>
            </a:pPr>
            <a:r>
              <a:rPr lang="en-US" sz="1500" dirty="0" smtClean="0"/>
              <a:t>gen child=(age&lt;18)</a:t>
            </a:r>
          </a:p>
          <a:p>
            <a:pPr>
              <a:buNone/>
            </a:pPr>
            <a:r>
              <a:rPr lang="en-US" sz="1500" dirty="0" smtClean="0"/>
              <a:t>gen adult=(age&gt;=18)</a:t>
            </a:r>
          </a:p>
          <a:p>
            <a:pPr>
              <a:buNone/>
            </a:pPr>
            <a:r>
              <a:rPr lang="en-US" sz="1500" dirty="0" smtClean="0"/>
              <a:t>gen all=1</a:t>
            </a:r>
          </a:p>
          <a:p>
            <a:pPr>
              <a:buNone/>
            </a:pPr>
            <a:r>
              <a:rPr lang="en-US" sz="1500" dirty="0" err="1" smtClean="0"/>
              <a:t>foreach</a:t>
            </a:r>
            <a:r>
              <a:rPr lang="en-US" sz="1500" dirty="0" smtClean="0"/>
              <a:t> </a:t>
            </a:r>
            <a:r>
              <a:rPr lang="en-US" sz="1500" dirty="0" err="1" smtClean="0"/>
              <a:t>allocgrp</a:t>
            </a:r>
            <a:r>
              <a:rPr lang="en-US" sz="1500" dirty="0" smtClean="0"/>
              <a:t> in child adult all {</a:t>
            </a:r>
          </a:p>
          <a:p>
            <a:pPr>
              <a:buNone/>
            </a:pPr>
            <a:r>
              <a:rPr lang="en-US" sz="1500" dirty="0" smtClean="0"/>
              <a:t>  </a:t>
            </a:r>
            <a:r>
              <a:rPr lang="en-US" sz="1500" dirty="0" err="1" smtClean="0"/>
              <a:t>bysort</a:t>
            </a:r>
            <a:r>
              <a:rPr lang="en-US" sz="1500" dirty="0" smtClean="0"/>
              <a:t> </a:t>
            </a:r>
            <a:r>
              <a:rPr lang="en-US" sz="1500" dirty="0" err="1" smtClean="0"/>
              <a:t>hhid</a:t>
            </a:r>
            <a:r>
              <a:rPr lang="en-US" sz="1500" dirty="0" smtClean="0"/>
              <a:t>: </a:t>
            </a:r>
            <a:r>
              <a:rPr lang="en-US" sz="1500" dirty="0" err="1" smtClean="0"/>
              <a:t>egen</a:t>
            </a:r>
            <a:r>
              <a:rPr lang="en-US" sz="1500" dirty="0" smtClean="0"/>
              <a:t> </a:t>
            </a:r>
            <a:r>
              <a:rPr lang="en-US" sz="1500" dirty="0" err="1" smtClean="0"/>
              <a:t>num`allocgrp</a:t>
            </a:r>
            <a:r>
              <a:rPr lang="en-US" sz="1500" dirty="0" smtClean="0"/>
              <a:t>’=sum(`</a:t>
            </a:r>
            <a:r>
              <a:rPr lang="en-US" sz="1500" dirty="0" err="1" smtClean="0"/>
              <a:t>allocgrp</a:t>
            </a:r>
            <a:r>
              <a:rPr lang="en-US" sz="1500" dirty="0" smtClean="0"/>
              <a:t>’)</a:t>
            </a:r>
          </a:p>
          <a:p>
            <a:pPr>
              <a:buNone/>
            </a:pPr>
            <a:r>
              <a:rPr lang="en-US" sz="1500" dirty="0" smtClean="0"/>
              <a:t>  </a:t>
            </a:r>
            <a:r>
              <a:rPr lang="en-US" sz="1500" dirty="0" err="1" smtClean="0"/>
              <a:t>foreach</a:t>
            </a:r>
            <a:r>
              <a:rPr lang="en-US" sz="1500" dirty="0" smtClean="0"/>
              <a:t> </a:t>
            </a:r>
            <a:r>
              <a:rPr lang="en-US" sz="1500" dirty="0" err="1" smtClean="0"/>
              <a:t>sss</a:t>
            </a:r>
            <a:r>
              <a:rPr lang="en-US" sz="1500" dirty="0" smtClean="0"/>
              <a:t> in 1 2 {</a:t>
            </a:r>
          </a:p>
          <a:p>
            <a:pPr>
              <a:buNone/>
            </a:pPr>
            <a:r>
              <a:rPr lang="en-US" sz="1500" dirty="0" smtClean="0"/>
              <a:t>    </a:t>
            </a:r>
            <a:r>
              <a:rPr lang="en-US" sz="1500" dirty="0" err="1" smtClean="0"/>
              <a:t>foreach</a:t>
            </a:r>
            <a:r>
              <a:rPr lang="en-US" sz="1500" dirty="0" smtClean="0"/>
              <a:t> </a:t>
            </a:r>
            <a:r>
              <a:rPr lang="en-US" sz="1500" dirty="0" err="1" smtClean="0"/>
              <a:t>aaa</a:t>
            </a:r>
            <a:r>
              <a:rPr lang="en-US" sz="1500" dirty="0" smtClean="0"/>
              <a:t> of </a:t>
            </a:r>
            <a:r>
              <a:rPr lang="en-US" sz="1500" dirty="0" err="1" smtClean="0"/>
              <a:t>numlist</a:t>
            </a:r>
            <a:r>
              <a:rPr lang="en-US" sz="1500" dirty="0" smtClean="0"/>
              <a:t> 0(1)80 85 {</a:t>
            </a:r>
          </a:p>
          <a:p>
            <a:pPr>
              <a:buNone/>
            </a:pPr>
            <a:r>
              <a:rPr lang="en-US" sz="1500" dirty="0" smtClean="0"/>
              <a:t>       gen </a:t>
            </a:r>
            <a:r>
              <a:rPr lang="en-US" sz="1500" dirty="0" err="1" smtClean="0"/>
              <a:t>tempctr</a:t>
            </a:r>
            <a:r>
              <a:rPr lang="en-US" sz="1500" dirty="0" smtClean="0"/>
              <a:t>=(sex==`</a:t>
            </a:r>
            <a:r>
              <a:rPr lang="en-US" sz="1500" dirty="0" err="1" smtClean="0"/>
              <a:t>sss</a:t>
            </a:r>
            <a:r>
              <a:rPr lang="en-US" sz="1500" dirty="0" smtClean="0"/>
              <a:t>')*(age==`</a:t>
            </a:r>
            <a:r>
              <a:rPr lang="en-US" sz="1500" dirty="0" err="1" smtClean="0"/>
              <a:t>aaa</a:t>
            </a:r>
            <a:r>
              <a:rPr lang="en-US" sz="1500" dirty="0" smtClean="0"/>
              <a:t>')*(`</a:t>
            </a:r>
            <a:r>
              <a:rPr lang="en-US" sz="1500" dirty="0" err="1" smtClean="0"/>
              <a:t>allocgrp</a:t>
            </a:r>
            <a:r>
              <a:rPr lang="en-US" sz="1500" dirty="0" smtClean="0"/>
              <a:t>')</a:t>
            </a:r>
          </a:p>
          <a:p>
            <a:pPr>
              <a:buNone/>
            </a:pPr>
            <a:r>
              <a:rPr lang="en-US" sz="1500" dirty="0" smtClean="0"/>
              <a:t>       </a:t>
            </a:r>
            <a:r>
              <a:rPr lang="en-US" sz="1500" dirty="0" err="1" smtClean="0"/>
              <a:t>bysort</a:t>
            </a:r>
            <a:r>
              <a:rPr lang="en-US" sz="1500" dirty="0" smtClean="0"/>
              <a:t> </a:t>
            </a:r>
            <a:r>
              <a:rPr lang="en-US" sz="1500" dirty="0" err="1" smtClean="0"/>
              <a:t>hhid</a:t>
            </a:r>
            <a:r>
              <a:rPr lang="en-US" sz="1500" dirty="0" smtClean="0"/>
              <a:t>: </a:t>
            </a:r>
            <a:r>
              <a:rPr lang="en-US" sz="1500" dirty="0" err="1" smtClean="0"/>
              <a:t>egen</a:t>
            </a:r>
            <a:r>
              <a:rPr lang="en-US" sz="1500" dirty="0" smtClean="0"/>
              <a:t> </a:t>
            </a:r>
            <a:r>
              <a:rPr lang="en-US" sz="1500" dirty="0" err="1" smtClean="0"/>
              <a:t>numsex`sss'age`aaa'`allocgrp</a:t>
            </a:r>
            <a:r>
              <a:rPr lang="en-US" sz="1500" dirty="0" smtClean="0"/>
              <a:t>'=sum(</a:t>
            </a:r>
            <a:r>
              <a:rPr lang="en-US" sz="1500" dirty="0" err="1" smtClean="0"/>
              <a:t>tempctr</a:t>
            </a:r>
            <a:r>
              <a:rPr lang="en-US" sz="1500" dirty="0" smtClean="0"/>
              <a:t>)</a:t>
            </a:r>
          </a:p>
          <a:p>
            <a:pPr>
              <a:buNone/>
            </a:pPr>
            <a:r>
              <a:rPr lang="en-US" sz="1500" dirty="0" smtClean="0"/>
              <a:t>       drop </a:t>
            </a:r>
            <a:r>
              <a:rPr lang="en-US" sz="1500" dirty="0" err="1" smtClean="0"/>
              <a:t>tempctr</a:t>
            </a:r>
            <a:endParaRPr lang="en-US" sz="1500" dirty="0" smtClean="0"/>
          </a:p>
          <a:p>
            <a:pPr>
              <a:buNone/>
            </a:pPr>
            <a:r>
              <a:rPr lang="en-US" sz="1500" dirty="0" smtClean="0"/>
              <a:t>    }</a:t>
            </a:r>
          </a:p>
          <a:p>
            <a:pPr>
              <a:buNone/>
            </a:pPr>
            <a:r>
              <a:rPr lang="en-US" sz="1500" dirty="0" smtClean="0"/>
              <a:t>  }</a:t>
            </a:r>
          </a:p>
          <a:p>
            <a:pPr>
              <a:buNone/>
            </a:pPr>
            <a:r>
              <a:rPr lang="en-US" sz="1500" dirty="0" smtClean="0"/>
              <a: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Impute age of consumption [2]</a:t>
            </a:r>
            <a:endParaRPr lang="en-US" dirty="0"/>
          </a:p>
        </p:txBody>
      </p:sp>
      <p:sp>
        <p:nvSpPr>
          <p:cNvPr id="3" name="Content Placeholder 2"/>
          <p:cNvSpPr>
            <a:spLocks noGrp="1"/>
          </p:cNvSpPr>
          <p:nvPr>
            <p:ph idx="1"/>
          </p:nvPr>
        </p:nvSpPr>
        <p:spPr>
          <a:xfrm>
            <a:off x="457200" y="1600200"/>
            <a:ext cx="8686800" cy="4953000"/>
          </a:xfrm>
        </p:spPr>
        <p:txBody>
          <a:bodyPr>
            <a:normAutofit lnSpcReduction="10000"/>
          </a:bodyPr>
          <a:lstStyle/>
          <a:p>
            <a:r>
              <a:rPr lang="en-US" dirty="0" smtClean="0"/>
              <a:t>For general household activities, create consumption variables by multiplying amount produced by fraction of persons in household by age and sex.  Example for variable “clean”:</a:t>
            </a:r>
          </a:p>
          <a:p>
            <a:pPr>
              <a:buNone/>
            </a:pPr>
            <a:endParaRPr lang="en-US" sz="1000" dirty="0" smtClean="0"/>
          </a:p>
          <a:p>
            <a:pPr>
              <a:buNone/>
            </a:pPr>
            <a:r>
              <a:rPr lang="en-US" sz="2200" dirty="0" err="1" smtClean="0"/>
              <a:t>foreach</a:t>
            </a:r>
            <a:r>
              <a:rPr lang="en-US" sz="2200" dirty="0" smtClean="0"/>
              <a:t> </a:t>
            </a:r>
            <a:r>
              <a:rPr lang="en-US" sz="2200" dirty="0" err="1" smtClean="0"/>
              <a:t>sss</a:t>
            </a:r>
            <a:r>
              <a:rPr lang="en-US" sz="2200" dirty="0" smtClean="0"/>
              <a:t> in 1 2 {</a:t>
            </a:r>
          </a:p>
          <a:p>
            <a:pPr>
              <a:buNone/>
            </a:pPr>
            <a:r>
              <a:rPr lang="en-US" sz="2200" dirty="0" smtClean="0"/>
              <a:t>  </a:t>
            </a:r>
            <a:r>
              <a:rPr lang="en-US" sz="2200" dirty="0" err="1" smtClean="0"/>
              <a:t>foreach</a:t>
            </a:r>
            <a:r>
              <a:rPr lang="en-US" sz="2200" dirty="0" smtClean="0"/>
              <a:t> </a:t>
            </a:r>
            <a:r>
              <a:rPr lang="en-US" sz="2200" dirty="0" err="1" smtClean="0"/>
              <a:t>aaa</a:t>
            </a:r>
            <a:r>
              <a:rPr lang="en-US" sz="2200" dirty="0" smtClean="0"/>
              <a:t> of </a:t>
            </a:r>
            <a:r>
              <a:rPr lang="en-US" sz="2200" dirty="0" err="1" smtClean="0"/>
              <a:t>numlist</a:t>
            </a:r>
            <a:r>
              <a:rPr lang="en-US" sz="2200" dirty="0" smtClean="0"/>
              <a:t> 0(1)80 85 {</a:t>
            </a:r>
          </a:p>
          <a:p>
            <a:pPr>
              <a:buNone/>
            </a:pPr>
            <a:r>
              <a:rPr lang="en-US" sz="2000" dirty="0" smtClean="0"/>
              <a:t>        gen </a:t>
            </a:r>
            <a:r>
              <a:rPr lang="en-US" sz="2000" dirty="0" err="1" smtClean="0"/>
              <a:t>clean_cons_sex`sss’_age`aaa</a:t>
            </a:r>
            <a:r>
              <a:rPr lang="en-US" sz="2000" dirty="0" smtClean="0"/>
              <a:t>’=clean*(</a:t>
            </a:r>
            <a:r>
              <a:rPr lang="en-US" sz="2000" dirty="0" err="1" smtClean="0"/>
              <a:t>numsex`sss’age`aaa’all</a:t>
            </a:r>
            <a:r>
              <a:rPr lang="en-US" sz="2000" dirty="0" smtClean="0"/>
              <a:t>/</a:t>
            </a:r>
            <a:r>
              <a:rPr lang="en-US" sz="2000" dirty="0" err="1" smtClean="0"/>
              <a:t>numall</a:t>
            </a:r>
            <a:r>
              <a:rPr lang="en-US" sz="2000" dirty="0" smtClean="0"/>
              <a:t>)</a:t>
            </a:r>
          </a:p>
          <a:p>
            <a:pPr>
              <a:buNone/>
            </a:pPr>
            <a:r>
              <a:rPr lang="en-US" sz="2200" dirty="0" smtClean="0"/>
              <a:t>    }</a:t>
            </a:r>
          </a:p>
          <a:p>
            <a:pPr>
              <a:buNone/>
            </a:pPr>
            <a:r>
              <a:rPr lang="en-US" sz="2200" dirty="0" smtClean="0"/>
              <a:t>}</a:t>
            </a:r>
            <a:endParaRPr lang="en-US" sz="2400" dirty="0" smtClean="0"/>
          </a:p>
          <a:p>
            <a:r>
              <a:rPr lang="en-US" dirty="0" smtClean="0"/>
              <a:t>Then do the same for all other general household activity variables.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Impute age of consumption [3]</a:t>
            </a:r>
            <a:endParaRPr lang="en-US" dirty="0"/>
          </a:p>
        </p:txBody>
      </p:sp>
      <p:sp>
        <p:nvSpPr>
          <p:cNvPr id="3" name="Content Placeholder 2"/>
          <p:cNvSpPr>
            <a:spLocks noGrp="1"/>
          </p:cNvSpPr>
          <p:nvPr>
            <p:ph idx="1"/>
          </p:nvPr>
        </p:nvSpPr>
        <p:spPr>
          <a:xfrm>
            <a:off x="457200" y="1371600"/>
            <a:ext cx="8229600" cy="5486400"/>
          </a:xfrm>
        </p:spPr>
        <p:txBody>
          <a:bodyPr>
            <a:normAutofit fontScale="77500" lnSpcReduction="20000"/>
          </a:bodyPr>
          <a:lstStyle/>
          <a:p>
            <a:r>
              <a:rPr lang="en-US" dirty="0" smtClean="0"/>
              <a:t>For age targeted care activities in the household, create consumption variables dividing amount produced by number of persons in target age group by age and sex.  Examples for variables “</a:t>
            </a:r>
            <a:r>
              <a:rPr lang="en-US" dirty="0" err="1" smtClean="0"/>
              <a:t>childcarehh</a:t>
            </a:r>
            <a:r>
              <a:rPr lang="en-US" dirty="0" smtClean="0"/>
              <a:t>” and “</a:t>
            </a:r>
            <a:r>
              <a:rPr lang="en-US" dirty="0" err="1" smtClean="0"/>
              <a:t>adultcarehh</a:t>
            </a:r>
            <a:r>
              <a:rPr lang="en-US" dirty="0" smtClean="0"/>
              <a:t>”:</a:t>
            </a:r>
          </a:p>
          <a:p>
            <a:pPr>
              <a:buNone/>
            </a:pPr>
            <a:endParaRPr lang="en-US" sz="2400" dirty="0" smtClean="0"/>
          </a:p>
          <a:p>
            <a:pPr>
              <a:buNone/>
            </a:pPr>
            <a:r>
              <a:rPr lang="en-US" sz="2400" dirty="0" err="1" smtClean="0"/>
              <a:t>foreach</a:t>
            </a:r>
            <a:r>
              <a:rPr lang="en-US" sz="2400" dirty="0" smtClean="0"/>
              <a:t> </a:t>
            </a:r>
            <a:r>
              <a:rPr lang="en-US" sz="2400" dirty="0" err="1" smtClean="0"/>
              <a:t>sss</a:t>
            </a:r>
            <a:r>
              <a:rPr lang="en-US" sz="2400" dirty="0" smtClean="0"/>
              <a:t> in 1 2 {</a:t>
            </a:r>
          </a:p>
          <a:p>
            <a:pPr>
              <a:buNone/>
            </a:pPr>
            <a:r>
              <a:rPr lang="en-US" sz="2400" dirty="0" smtClean="0"/>
              <a:t>  </a:t>
            </a:r>
            <a:r>
              <a:rPr lang="en-US" sz="2400" dirty="0" err="1" smtClean="0"/>
              <a:t>foreach</a:t>
            </a:r>
            <a:r>
              <a:rPr lang="en-US" sz="2400" dirty="0" smtClean="0"/>
              <a:t> </a:t>
            </a:r>
            <a:r>
              <a:rPr lang="en-US" sz="2400" dirty="0" err="1" smtClean="0"/>
              <a:t>aaa</a:t>
            </a:r>
            <a:r>
              <a:rPr lang="en-US" sz="2400" dirty="0" smtClean="0"/>
              <a:t> of </a:t>
            </a:r>
            <a:r>
              <a:rPr lang="en-US" sz="2400" dirty="0" err="1" smtClean="0"/>
              <a:t>numlist</a:t>
            </a:r>
            <a:r>
              <a:rPr lang="en-US" sz="2400" dirty="0" smtClean="0"/>
              <a:t> 0(1)17 {</a:t>
            </a:r>
          </a:p>
          <a:p>
            <a:pPr>
              <a:buNone/>
            </a:pPr>
            <a:r>
              <a:rPr lang="en-US" sz="2400" dirty="0" smtClean="0"/>
              <a:t>     gen </a:t>
            </a:r>
            <a:r>
              <a:rPr lang="en-US" sz="2400" dirty="0" err="1" smtClean="0"/>
              <a:t>childcarehh_cons_sex`sss’_age`aaa</a:t>
            </a:r>
            <a:r>
              <a:rPr lang="en-US" sz="2400" dirty="0" smtClean="0"/>
              <a:t>’=</a:t>
            </a:r>
            <a:r>
              <a:rPr lang="en-US" sz="2400" dirty="0" err="1" smtClean="0"/>
              <a:t>childcarehh</a:t>
            </a:r>
            <a:r>
              <a:rPr lang="en-US" sz="2400" dirty="0" smtClean="0"/>
              <a:t>* (</a:t>
            </a:r>
            <a:r>
              <a:rPr lang="en-US" sz="2400" dirty="0" err="1" smtClean="0"/>
              <a:t>numsex`sss’age`aaa’child</a:t>
            </a:r>
            <a:r>
              <a:rPr lang="en-US" sz="2400" dirty="0" smtClean="0"/>
              <a:t>/</a:t>
            </a:r>
            <a:r>
              <a:rPr lang="en-US" sz="2400" dirty="0" err="1" smtClean="0"/>
              <a:t>totchild</a:t>
            </a:r>
            <a:r>
              <a:rPr lang="en-US" sz="2400" dirty="0" smtClean="0"/>
              <a:t>)</a:t>
            </a:r>
          </a:p>
          <a:p>
            <a:pPr>
              <a:buNone/>
            </a:pPr>
            <a:r>
              <a:rPr lang="en-US" sz="2400" dirty="0" smtClean="0"/>
              <a:t>    }</a:t>
            </a:r>
          </a:p>
          <a:p>
            <a:pPr>
              <a:buNone/>
            </a:pPr>
            <a:r>
              <a:rPr lang="en-US" sz="2400" dirty="0" smtClean="0"/>
              <a:t>}</a:t>
            </a:r>
          </a:p>
          <a:p>
            <a:pPr>
              <a:buNone/>
            </a:pPr>
            <a:r>
              <a:rPr lang="en-US" sz="2400" dirty="0" err="1" smtClean="0"/>
              <a:t>foreach</a:t>
            </a:r>
            <a:r>
              <a:rPr lang="en-US" sz="2400" dirty="0" smtClean="0"/>
              <a:t> </a:t>
            </a:r>
            <a:r>
              <a:rPr lang="en-US" sz="2400" dirty="0" err="1" smtClean="0"/>
              <a:t>sss</a:t>
            </a:r>
            <a:r>
              <a:rPr lang="en-US" sz="2400" dirty="0" smtClean="0"/>
              <a:t> in 1 2 {</a:t>
            </a:r>
          </a:p>
          <a:p>
            <a:pPr>
              <a:buNone/>
            </a:pPr>
            <a:r>
              <a:rPr lang="en-US" sz="2400" dirty="0" smtClean="0"/>
              <a:t>  </a:t>
            </a:r>
            <a:r>
              <a:rPr lang="en-US" sz="2400" dirty="0" err="1" smtClean="0"/>
              <a:t>foreach</a:t>
            </a:r>
            <a:r>
              <a:rPr lang="en-US" sz="2400" dirty="0" smtClean="0"/>
              <a:t> </a:t>
            </a:r>
            <a:r>
              <a:rPr lang="en-US" sz="2400" dirty="0" err="1" smtClean="0"/>
              <a:t>aaa</a:t>
            </a:r>
            <a:r>
              <a:rPr lang="en-US" sz="2400" dirty="0" smtClean="0"/>
              <a:t> of </a:t>
            </a:r>
            <a:r>
              <a:rPr lang="en-US" sz="2400" dirty="0" err="1" smtClean="0"/>
              <a:t>numlist</a:t>
            </a:r>
            <a:r>
              <a:rPr lang="en-US" sz="2400" dirty="0" smtClean="0"/>
              <a:t> 18(1)80 85 {</a:t>
            </a:r>
          </a:p>
          <a:p>
            <a:pPr>
              <a:buNone/>
            </a:pPr>
            <a:r>
              <a:rPr lang="en-US" sz="2400" dirty="0" smtClean="0"/>
              <a:t>     gen </a:t>
            </a:r>
            <a:r>
              <a:rPr lang="en-US" sz="2400" dirty="0" err="1" smtClean="0"/>
              <a:t>adultcarehh_cons_sex`sss’_age`aaa</a:t>
            </a:r>
            <a:r>
              <a:rPr lang="en-US" sz="2400" dirty="0" smtClean="0"/>
              <a:t>’=</a:t>
            </a:r>
            <a:r>
              <a:rPr lang="en-US" sz="2400" dirty="0" err="1" smtClean="0"/>
              <a:t>adultcarehh</a:t>
            </a:r>
            <a:r>
              <a:rPr lang="en-US" sz="2400" dirty="0" smtClean="0"/>
              <a:t>*(</a:t>
            </a:r>
            <a:r>
              <a:rPr lang="en-US" sz="2400" dirty="0" err="1" smtClean="0"/>
              <a:t>numsex`sss’age`aaa’adult</a:t>
            </a:r>
            <a:r>
              <a:rPr lang="en-US" sz="2400" dirty="0" smtClean="0"/>
              <a:t>/</a:t>
            </a:r>
            <a:r>
              <a:rPr lang="en-US" sz="2400" dirty="0" err="1" smtClean="0"/>
              <a:t>totadult</a:t>
            </a:r>
            <a:r>
              <a:rPr lang="en-US" sz="2400" dirty="0" smtClean="0"/>
              <a:t>)</a:t>
            </a:r>
          </a:p>
          <a:p>
            <a:pPr>
              <a:buNone/>
            </a:pPr>
            <a:r>
              <a:rPr lang="en-US" sz="2400" dirty="0" smtClean="0"/>
              <a:t>    }</a:t>
            </a:r>
          </a:p>
          <a:p>
            <a:pPr>
              <a:buNone/>
            </a:pPr>
            <a:r>
              <a:rPr lang="en-US" sz="2400" dirty="0" smtClean="0"/>
              <a:t>}</a:t>
            </a:r>
          </a:p>
          <a:p>
            <a:pPr>
              <a:buNone/>
            </a:pP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Impute age of consumption [4]</a:t>
            </a:r>
            <a:endParaRPr lang="en-US" dirty="0"/>
          </a:p>
        </p:txBody>
      </p:sp>
      <p:sp>
        <p:nvSpPr>
          <p:cNvPr id="3" name="Content Placeholder 2"/>
          <p:cNvSpPr>
            <a:spLocks noGrp="1"/>
          </p:cNvSpPr>
          <p:nvPr>
            <p:ph idx="1"/>
          </p:nvPr>
        </p:nvSpPr>
        <p:spPr>
          <a:xfrm>
            <a:off x="457200" y="1371600"/>
            <a:ext cx="8229600" cy="5486400"/>
          </a:xfrm>
        </p:spPr>
        <p:txBody>
          <a:bodyPr>
            <a:normAutofit/>
          </a:bodyPr>
          <a:lstStyle/>
          <a:p>
            <a:r>
              <a:rPr lang="en-US" dirty="0" smtClean="0"/>
              <a:t>For any care activities outside of the household, consumption variable is not allocated by age.   Example for variables “volunteer” and “</a:t>
            </a:r>
            <a:r>
              <a:rPr lang="en-US" dirty="0" err="1" smtClean="0"/>
              <a:t>childcarenhh</a:t>
            </a:r>
            <a:r>
              <a:rPr lang="en-US" dirty="0" smtClean="0"/>
              <a:t>” and “</a:t>
            </a:r>
            <a:r>
              <a:rPr lang="en-US" dirty="0" err="1" smtClean="0"/>
              <a:t>adultcarenhh</a:t>
            </a:r>
            <a:r>
              <a:rPr lang="en-US" dirty="0" smtClean="0"/>
              <a:t>”:</a:t>
            </a:r>
          </a:p>
          <a:p>
            <a:pPr>
              <a:buNone/>
            </a:pPr>
            <a:endParaRPr lang="en-US" sz="2400" dirty="0" smtClean="0"/>
          </a:p>
          <a:p>
            <a:pPr>
              <a:buNone/>
            </a:pPr>
            <a:r>
              <a:rPr lang="en-US" sz="2400" dirty="0" smtClean="0"/>
              <a:t>gen </a:t>
            </a:r>
            <a:r>
              <a:rPr lang="en-US" sz="2400" dirty="0" err="1" smtClean="0"/>
              <a:t>volunteer_cons_unk</a:t>
            </a:r>
            <a:r>
              <a:rPr lang="en-US" sz="2400" dirty="0" smtClean="0"/>
              <a:t>=volunteer</a:t>
            </a:r>
          </a:p>
          <a:p>
            <a:pPr>
              <a:buNone/>
            </a:pPr>
            <a:r>
              <a:rPr lang="en-US" sz="2400" dirty="0" smtClean="0"/>
              <a:t>gen </a:t>
            </a:r>
            <a:r>
              <a:rPr lang="en-US" sz="2400" dirty="0" err="1" smtClean="0"/>
              <a:t>childcarenhh_cons_unk</a:t>
            </a:r>
            <a:r>
              <a:rPr lang="en-US" sz="2400" dirty="0" smtClean="0"/>
              <a:t>=</a:t>
            </a:r>
            <a:r>
              <a:rPr lang="en-US" sz="2400" dirty="0" err="1" smtClean="0"/>
              <a:t>childcarenhh</a:t>
            </a:r>
            <a:endParaRPr lang="en-US" sz="2400" dirty="0" smtClean="0"/>
          </a:p>
          <a:p>
            <a:pPr>
              <a:buNone/>
            </a:pPr>
            <a:r>
              <a:rPr lang="en-US" sz="2400" dirty="0" smtClean="0"/>
              <a:t>gen </a:t>
            </a:r>
            <a:r>
              <a:rPr lang="en-US" sz="2400" dirty="0" err="1" smtClean="0"/>
              <a:t>adultcarenhh_cons_unk</a:t>
            </a:r>
            <a:r>
              <a:rPr lang="en-US" sz="2400" dirty="0" smtClean="0"/>
              <a:t>=</a:t>
            </a:r>
            <a:r>
              <a:rPr lang="en-US" sz="2400" dirty="0" err="1" smtClean="0"/>
              <a:t>adultcarenhh</a:t>
            </a:r>
            <a:endParaRPr lang="en-US" sz="2400" dirty="0" smtClean="0"/>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Collapse consumption variables to level of producers</a:t>
            </a:r>
            <a:endParaRPr lang="en-US" dirty="0"/>
          </a:p>
        </p:txBody>
      </p:sp>
      <p:sp>
        <p:nvSpPr>
          <p:cNvPr id="3" name="Content Placeholder 2"/>
          <p:cNvSpPr>
            <a:spLocks noGrp="1"/>
          </p:cNvSpPr>
          <p:nvPr>
            <p:ph idx="1"/>
          </p:nvPr>
        </p:nvSpPr>
        <p:spPr/>
        <p:txBody>
          <a:bodyPr>
            <a:normAutofit fontScale="92500" lnSpcReduction="20000"/>
          </a:bodyPr>
          <a:lstStyle/>
          <a:p>
            <a:r>
              <a:rPr lang="en-US" sz="3500" dirty="0" smtClean="0"/>
              <a:t>Example with variable called “</a:t>
            </a:r>
            <a:r>
              <a:rPr lang="en-US" sz="3500" dirty="0" err="1" smtClean="0"/>
              <a:t>timeresp</a:t>
            </a:r>
            <a:r>
              <a:rPr lang="en-US" sz="3500" dirty="0" smtClean="0"/>
              <a:t>” which is 1 if person gave time use information, 0 if not.  </a:t>
            </a:r>
            <a:endParaRPr lang="en-US" sz="3500" dirty="0" smtClean="0"/>
          </a:p>
          <a:p>
            <a:pPr>
              <a:buNone/>
            </a:pPr>
            <a:endParaRPr lang="en-US" sz="2600" dirty="0" smtClean="0"/>
          </a:p>
          <a:p>
            <a:pPr>
              <a:buNone/>
            </a:pPr>
            <a:r>
              <a:rPr lang="en-US" sz="2600" dirty="0" smtClean="0"/>
              <a:t>keep </a:t>
            </a:r>
            <a:r>
              <a:rPr lang="en-US" sz="2600" dirty="0" smtClean="0"/>
              <a:t>if </a:t>
            </a:r>
            <a:r>
              <a:rPr lang="en-US" sz="2600" dirty="0" err="1" smtClean="0"/>
              <a:t>timeresp</a:t>
            </a:r>
            <a:r>
              <a:rPr lang="en-US" sz="2600" dirty="0" smtClean="0"/>
              <a:t>==1</a:t>
            </a:r>
          </a:p>
          <a:p>
            <a:pPr>
              <a:buNone/>
            </a:pPr>
            <a:r>
              <a:rPr lang="en-US" sz="2600" dirty="0" smtClean="0"/>
              <a:t>collapse (mean) *_cons_* [w=</a:t>
            </a:r>
            <a:r>
              <a:rPr lang="en-US" sz="2600" dirty="0" err="1" smtClean="0"/>
              <a:t>surveywt</a:t>
            </a:r>
            <a:r>
              <a:rPr lang="en-US" sz="2600" dirty="0" smtClean="0"/>
              <a:t>],    by(age sex) fast</a:t>
            </a:r>
          </a:p>
          <a:p>
            <a:pPr algn="ctr">
              <a:buNone/>
            </a:pPr>
            <a:endParaRPr lang="en-US" sz="2600" dirty="0" smtClean="0"/>
          </a:p>
          <a:p>
            <a:r>
              <a:rPr lang="en-US" dirty="0" smtClean="0"/>
              <a:t>So now, what do I have?</a:t>
            </a:r>
          </a:p>
          <a:p>
            <a:pPr lvl="1"/>
            <a:r>
              <a:rPr lang="en-US" dirty="0" smtClean="0"/>
              <a:t>A line for each age/sex group of producers and a variable for each age/sex group that consumed each activity</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1106</TotalTime>
  <Words>1455</Words>
  <Application>Microsoft Office PowerPoint</Application>
  <PresentationFormat>On-screen Show (4:3)</PresentationFormat>
  <Paragraphs>175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Consumption calculations  with real data – CORRECTED VERSION (CORRECTIONS IN RED)</vt:lpstr>
      <vt:lpstr>Outline</vt:lpstr>
      <vt:lpstr>A note of caution</vt:lpstr>
      <vt:lpstr>Arranging data to start the calculations</vt:lpstr>
      <vt:lpstr>Impute age of consumption [1]</vt:lpstr>
      <vt:lpstr>Impute age of consumption [2]</vt:lpstr>
      <vt:lpstr>Impute age of consumption [3]</vt:lpstr>
      <vt:lpstr>Impute age of consumption [4]</vt:lpstr>
      <vt:lpstr>Collapse consumption variables to level of producers</vt:lpstr>
      <vt:lpstr>Merge with population data and calculate aggregate matrix</vt:lpstr>
      <vt:lpstr>Sum Down Columns, Transpose and Make Age and Sex Variables</vt:lpstr>
      <vt:lpstr>The thing I forgot</vt:lpstr>
      <vt:lpstr>Merge with Population and Distribute Non-household Care [1]</vt:lpstr>
      <vt:lpstr>Merge with Population and Distribute Non-household Care [2]</vt:lpstr>
      <vt:lpstr>Divide by Population for Per Capita Consumption</vt:lpstr>
      <vt:lpstr>How to check that calculations are correct</vt:lpstr>
      <vt:lpstr>Sensitivity Tests</vt:lpstr>
      <vt:lpstr>Lab Session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Gretchen</dc:creator>
  <cp:lastModifiedBy>Gretchen</cp:lastModifiedBy>
  <cp:revision>56</cp:revision>
  <dcterms:created xsi:type="dcterms:W3CDTF">2012-05-19T13:14:13Z</dcterms:created>
  <dcterms:modified xsi:type="dcterms:W3CDTF">2012-05-25T02:53:20Z</dcterms:modified>
</cp:coreProperties>
</file>